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71" r:id="rId6"/>
    <p:sldId id="272" r:id="rId7"/>
    <p:sldId id="283" r:id="rId8"/>
    <p:sldId id="277" r:id="rId9"/>
    <p:sldId id="284" r:id="rId10"/>
    <p:sldId id="281" r:id="rId11"/>
    <p:sldId id="270" r:id="rId12"/>
    <p:sldId id="273" r:id="rId13"/>
    <p:sldId id="274" r:id="rId14"/>
    <p:sldId id="263" r:id="rId15"/>
    <p:sldId id="264" r:id="rId16"/>
    <p:sldId id="26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707"/>
    <a:srgbClr val="961B12"/>
    <a:srgbClr val="F2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Impiestos indirectos: 109.207.078; 0.3%</c:v>
                </c:pt>
                <c:pt idx="1">
                  <c:v>Otros ingresos: 9.017.100,02; 3,59%</c:v>
                </c:pt>
                <c:pt idx="2">
                  <c:v>Total ingresos aportes al municipio: 2.919.018.309,56; 96,11%</c:v>
                </c:pt>
              </c:strCache>
            </c:strRef>
          </c:cat>
          <c:val>
            <c:numRef>
              <c:f>Hoja1!$B$2:$B$4</c:f>
              <c:numCache>
                <c:formatCode>#,##0.00</c:formatCode>
                <c:ptCount val="3"/>
                <c:pt idx="0" formatCode="#,##0">
                  <c:v>1.09207078E8</c:v>
                </c:pt>
                <c:pt idx="1">
                  <c:v>9.01710002E6</c:v>
                </c:pt>
                <c:pt idx="2">
                  <c:v>2.91901830956E9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C6-4D8E-AF4C-473FAC47B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916666666667"/>
          <c:y val="0.0"/>
          <c:w val="0.352083333333333"/>
          <c:h val="1.0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Impuestos indirectos: 109.207.078BsF; 92,42%</c:v>
                </c:pt>
                <c:pt idx="1">
                  <c:v>Ingresos no tributarios; 8.347.000BsF; 7,06%</c:v>
                </c:pt>
                <c:pt idx="2">
                  <c:v>Ingresos de la propiedad 580.800BsF; 0,49%</c:v>
                </c:pt>
                <c:pt idx="3">
                  <c:v>Otros ingresos 10.300BsF; 0,03%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0.9242</c:v>
                </c:pt>
                <c:pt idx="1">
                  <c:v>0.0706</c:v>
                </c:pt>
                <c:pt idx="2">
                  <c:v>0.0049</c:v>
                </c:pt>
                <c:pt idx="3">
                  <c:v>0.0003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A-4A49-B930-4125370E8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_trad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16666666666667"/>
          <c:y val="0.190167552846271"/>
          <c:w val="0.954166666666667"/>
          <c:h val="0.606925661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Gastos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1.792.628.090,46</a:t>
                    </a:r>
                    <a:r>
                      <a:rPr lang="en-US" sz="1600" baseline="0" dirty="0" smtClean="0"/>
                      <a:t> </a:t>
                    </a:r>
                    <a:r>
                      <a:rPr lang="en-US" sz="1600" baseline="0" dirty="0" err="1" smtClean="0"/>
                      <a:t>BsF</a:t>
                    </a:r>
                    <a:r>
                      <a:rPr lang="en-US" sz="1600" baseline="0" dirty="0" smtClean="0"/>
                      <a:t>; 59,02%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11-4F29-AF6D-4C1A483678B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828.235.973,7BsF; 27,27%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68-4A67-B680-2CC7EE5A23D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0.019079703282069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336.085.909</a:t>
                    </a:r>
                    <a:r>
                      <a:rPr lang="en-US" sz="1600" baseline="0" dirty="0" smtClean="0"/>
                      <a:t> BsF;</a:t>
                    </a:r>
                    <a:r>
                      <a:rPr lang="en-US" sz="1600" dirty="0" smtClean="0"/>
                      <a:t>11,07%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68-4A67-B680-2CC7EE5A23D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dirty="0" smtClean="0"/>
                      <a:t>80.292.414BsF; 2,64%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68-4A67-B680-2CC7EE5A23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Desarrollo urbano</c:v>
                </c:pt>
                <c:pt idx="1">
                  <c:v>Otros gastos</c:v>
                </c:pt>
                <c:pt idx="2">
                  <c:v>Serguridad social</c:v>
                </c:pt>
                <c:pt idx="3">
                  <c:v>Desarrollo y bienestar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59.02</c:v>
                </c:pt>
                <c:pt idx="1">
                  <c:v>27.27</c:v>
                </c:pt>
                <c:pt idx="2">
                  <c:v>11.07</c:v>
                </c:pt>
                <c:pt idx="3">
                  <c:v>2.64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68-4A67-B680-2CC7EE5A23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414475568"/>
        <c:axId val="-1400095520"/>
      </c:barChart>
      <c:catAx>
        <c:axId val="-141447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400095520"/>
        <c:crosses val="autoZero"/>
        <c:auto val="1"/>
        <c:lblAlgn val="ctr"/>
        <c:lblOffset val="100"/>
        <c:noMultiLvlLbl val="0"/>
      </c:catAx>
      <c:valAx>
        <c:axId val="-1400095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14475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s-ES_tradnl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8C6AE-E726-42A8-86C5-B2772979A79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4181D9A-3A90-4318-B9D7-3A13BE5FBF65}">
      <dgm:prSet phldrT="[Texto]"/>
      <dgm:spPr>
        <a:solidFill>
          <a:srgbClr val="C00000"/>
        </a:solidFill>
      </dgm:spPr>
      <dgm:t>
        <a:bodyPr/>
        <a:lstStyle/>
        <a:p>
          <a:pPr rtl="0"/>
          <a:r>
            <a:rPr lang="es-VE" dirty="0" smtClean="0">
              <a:solidFill>
                <a:srgbClr val="FFFFFF"/>
              </a:solidFill>
            </a:rPr>
            <a:t>Es un importante centro de producción cafetalera y además posee una naciente industria de turismo</a:t>
          </a:r>
          <a:endParaRPr lang="es-VE" dirty="0"/>
        </a:p>
      </dgm:t>
    </dgm:pt>
    <dgm:pt modelId="{860C842D-0FCF-493B-9119-C95D6F8C40CB}" type="parTrans" cxnId="{960D3906-5A9B-4F7C-859C-4C5602B79EC0}">
      <dgm:prSet/>
      <dgm:spPr/>
      <dgm:t>
        <a:bodyPr/>
        <a:lstStyle/>
        <a:p>
          <a:endParaRPr lang="es-VE"/>
        </a:p>
      </dgm:t>
    </dgm:pt>
    <dgm:pt modelId="{036A5A0C-FA96-4DA5-B981-5A864E75C8EB}" type="sibTrans" cxnId="{960D3906-5A9B-4F7C-859C-4C5602B79EC0}">
      <dgm:prSet/>
      <dgm:spPr/>
      <dgm:t>
        <a:bodyPr/>
        <a:lstStyle/>
        <a:p>
          <a:endParaRPr lang="es-VE"/>
        </a:p>
      </dgm:t>
    </dgm:pt>
    <dgm:pt modelId="{63553B13-1171-4A6F-8847-6381AC3D2247}">
      <dgm:prSet phldrT="[Texto]"/>
      <dgm:spPr>
        <a:solidFill>
          <a:srgbClr val="C00000"/>
        </a:solidFill>
      </dgm:spPr>
      <dgm:t>
        <a:bodyPr/>
        <a:lstStyle/>
        <a:p>
          <a:pPr rtl="0"/>
          <a:r>
            <a:rPr lang="es-VE" dirty="0" smtClean="0">
              <a:solidFill>
                <a:srgbClr val="FFFFFF"/>
              </a:solidFill>
            </a:rPr>
            <a:t>Lo agrupan 3 parroquias: Mesa de las Palmas, Mesa Bolívar y Santa Cruz de Mora y está compuesto por 38 aldeas</a:t>
          </a:r>
          <a:endParaRPr lang="es-VE" dirty="0"/>
        </a:p>
      </dgm:t>
    </dgm:pt>
    <dgm:pt modelId="{1157495A-3AE4-4C6B-AE40-0CBA2724E8D8}" type="parTrans" cxnId="{84431D5E-D7E7-46E0-B313-92EFE5E8E1BE}">
      <dgm:prSet/>
      <dgm:spPr/>
      <dgm:t>
        <a:bodyPr/>
        <a:lstStyle/>
        <a:p>
          <a:endParaRPr lang="es-VE"/>
        </a:p>
      </dgm:t>
    </dgm:pt>
    <dgm:pt modelId="{9BEEDBB7-B400-4CA5-AF12-BAC85048F054}" type="sibTrans" cxnId="{84431D5E-D7E7-46E0-B313-92EFE5E8E1BE}">
      <dgm:prSet/>
      <dgm:spPr/>
      <dgm:t>
        <a:bodyPr/>
        <a:lstStyle/>
        <a:p>
          <a:endParaRPr lang="es-VE"/>
        </a:p>
      </dgm:t>
    </dgm:pt>
    <dgm:pt modelId="{9B5DC435-5801-4F8D-90EA-B14E1DD6DD1F}">
      <dgm:prSet phldrT="[Texto]"/>
      <dgm:spPr>
        <a:solidFill>
          <a:srgbClr val="C00000"/>
        </a:solidFill>
      </dgm:spPr>
      <dgm:t>
        <a:bodyPr/>
        <a:lstStyle/>
        <a:p>
          <a:pPr rtl="0"/>
          <a:r>
            <a:rPr lang="es-VE" dirty="0" smtClean="0">
              <a:solidFill>
                <a:srgbClr val="FFFFFF"/>
              </a:solidFill>
            </a:rPr>
            <a:t>Tiene una población estimada de 28.159 habitantes para el año 2018 según el I.N.E</a:t>
          </a:r>
          <a:endParaRPr lang="es-VE" dirty="0"/>
        </a:p>
      </dgm:t>
    </dgm:pt>
    <dgm:pt modelId="{14730AD9-CC92-4BEE-A3C9-5BA4933B6CCB}" type="parTrans" cxnId="{C0ADEDAB-F974-4D6C-8A39-8524E4CDCA79}">
      <dgm:prSet/>
      <dgm:spPr/>
      <dgm:t>
        <a:bodyPr/>
        <a:lstStyle/>
        <a:p>
          <a:endParaRPr lang="es-VE"/>
        </a:p>
      </dgm:t>
    </dgm:pt>
    <dgm:pt modelId="{6BE035FF-5D09-453C-91F2-2C98B51D9D93}" type="sibTrans" cxnId="{C0ADEDAB-F974-4D6C-8A39-8524E4CDCA79}">
      <dgm:prSet/>
      <dgm:spPr/>
      <dgm:t>
        <a:bodyPr/>
        <a:lstStyle/>
        <a:p>
          <a:endParaRPr lang="es-VE"/>
        </a:p>
      </dgm:t>
    </dgm:pt>
    <dgm:pt modelId="{ED1A0013-1DA7-4B9E-8A16-1D79A73E2251}" type="pres">
      <dgm:prSet presAssocID="{0758C6AE-E726-42A8-86C5-B2772979A79D}" presName="Name0" presStyleCnt="0">
        <dgm:presLayoutVars>
          <dgm:dir/>
          <dgm:resizeHandles val="exact"/>
        </dgm:presLayoutVars>
      </dgm:prSet>
      <dgm:spPr/>
    </dgm:pt>
    <dgm:pt modelId="{15C88E96-FACE-45CD-8FDB-E7C8D20A6811}" type="pres">
      <dgm:prSet presAssocID="{0758C6AE-E726-42A8-86C5-B2772979A79D}" presName="bkgdShp" presStyleLbl="alignAccFollowNode1" presStyleIdx="0" presStyleCnt="1" custLinFactNeighborX="-9450"/>
      <dgm:spPr>
        <a:solidFill>
          <a:srgbClr val="961B12">
            <a:alpha val="89804"/>
          </a:srgbClr>
        </a:solidFill>
      </dgm:spPr>
    </dgm:pt>
    <dgm:pt modelId="{AC0361B3-070E-4DA8-A708-3BF7ECDAB535}" type="pres">
      <dgm:prSet presAssocID="{0758C6AE-E726-42A8-86C5-B2772979A79D}" presName="linComp" presStyleCnt="0"/>
      <dgm:spPr/>
    </dgm:pt>
    <dgm:pt modelId="{1F3256B3-1FD3-4A3D-8743-F6C3CC941E72}" type="pres">
      <dgm:prSet presAssocID="{A4181D9A-3A90-4318-B9D7-3A13BE5FBF65}" presName="compNode" presStyleCnt="0"/>
      <dgm:spPr/>
    </dgm:pt>
    <dgm:pt modelId="{C65688F3-F9EB-4255-90FA-0BC68713F3CF}" type="pres">
      <dgm:prSet presAssocID="{A4181D9A-3A90-4318-B9D7-3A13BE5FBF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1510938-D040-4B24-A822-6880328A7117}" type="pres">
      <dgm:prSet presAssocID="{A4181D9A-3A90-4318-B9D7-3A13BE5FBF65}" presName="invisiNode" presStyleLbl="node1" presStyleIdx="0" presStyleCnt="3"/>
      <dgm:spPr/>
    </dgm:pt>
    <dgm:pt modelId="{8E83325F-E7E1-40C0-A345-AA94AD2D3890}" type="pres">
      <dgm:prSet presAssocID="{A4181D9A-3A90-4318-B9D7-3A13BE5FBF65}" presName="imagNode" presStyleLbl="fgImgPlace1" presStyleIdx="0" presStyleCnt="3" custLinFactNeighborX="1851" custLinFactNeighborY="-20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08F277E-EC46-4898-9801-3BC98447B2B9}" type="pres">
      <dgm:prSet presAssocID="{036A5A0C-FA96-4DA5-B981-5A864E75C8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4D1A124-B902-45DB-B9E9-DDE3B7E6C3AF}" type="pres">
      <dgm:prSet presAssocID="{63553B13-1171-4A6F-8847-6381AC3D2247}" presName="compNode" presStyleCnt="0"/>
      <dgm:spPr/>
    </dgm:pt>
    <dgm:pt modelId="{205BE878-9F71-44AF-8884-072DA4EF7719}" type="pres">
      <dgm:prSet presAssocID="{63553B13-1171-4A6F-8847-6381AC3D22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896E354-8EBF-4614-8599-F0691950748B}" type="pres">
      <dgm:prSet presAssocID="{63553B13-1171-4A6F-8847-6381AC3D2247}" presName="invisiNode" presStyleLbl="node1" presStyleIdx="1" presStyleCnt="3"/>
      <dgm:spPr/>
    </dgm:pt>
    <dgm:pt modelId="{28B72A2C-89C0-460F-9EAF-8EE7CDC4FC64}" type="pres">
      <dgm:prSet presAssocID="{63553B13-1171-4A6F-8847-6381AC3D224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1A964AA-E48E-46A7-AF7A-8B3102871533}" type="pres">
      <dgm:prSet presAssocID="{9BEEDBB7-B400-4CA5-AF12-BAC85048F05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A2332F0-E163-40C6-8CB6-6C491FF15E18}" type="pres">
      <dgm:prSet presAssocID="{9B5DC435-5801-4F8D-90EA-B14E1DD6DD1F}" presName="compNode" presStyleCnt="0"/>
      <dgm:spPr/>
    </dgm:pt>
    <dgm:pt modelId="{985D5B1E-4D32-4625-AE79-48CA3814E6EA}" type="pres">
      <dgm:prSet presAssocID="{9B5DC435-5801-4F8D-90EA-B14E1DD6DD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CE51CB7-43B1-4A96-8570-A57EE1096D6C}" type="pres">
      <dgm:prSet presAssocID="{9B5DC435-5801-4F8D-90EA-B14E1DD6DD1F}" presName="invisiNode" presStyleLbl="node1" presStyleIdx="2" presStyleCnt="3"/>
      <dgm:spPr/>
    </dgm:pt>
    <dgm:pt modelId="{710977A5-CA19-43A7-9DB5-E67689CCE7C7}" type="pres">
      <dgm:prSet presAssocID="{9B5DC435-5801-4F8D-90EA-B14E1DD6DD1F}" presName="imagNode" presStyleLbl="fgImgPlace1" presStyleIdx="2" presStyleCnt="3" custScaleY="110739" custLinFactNeighborX="75" custLinFactNeighborY="-20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</dgm:ptLst>
  <dgm:cxnLst>
    <dgm:cxn modelId="{84431D5E-D7E7-46E0-B313-92EFE5E8E1BE}" srcId="{0758C6AE-E726-42A8-86C5-B2772979A79D}" destId="{63553B13-1171-4A6F-8847-6381AC3D2247}" srcOrd="1" destOrd="0" parTransId="{1157495A-3AE4-4C6B-AE40-0CBA2724E8D8}" sibTransId="{9BEEDBB7-B400-4CA5-AF12-BAC85048F054}"/>
    <dgm:cxn modelId="{960D3906-5A9B-4F7C-859C-4C5602B79EC0}" srcId="{0758C6AE-E726-42A8-86C5-B2772979A79D}" destId="{A4181D9A-3A90-4318-B9D7-3A13BE5FBF65}" srcOrd="0" destOrd="0" parTransId="{860C842D-0FCF-493B-9119-C95D6F8C40CB}" sibTransId="{036A5A0C-FA96-4DA5-B981-5A864E75C8EB}"/>
    <dgm:cxn modelId="{8912B495-2C13-49DB-BE4D-9D7ACF489707}" type="presOf" srcId="{A4181D9A-3A90-4318-B9D7-3A13BE5FBF65}" destId="{C65688F3-F9EB-4255-90FA-0BC68713F3CF}" srcOrd="0" destOrd="0" presId="urn:microsoft.com/office/officeart/2005/8/layout/pList2"/>
    <dgm:cxn modelId="{30B2A043-30A1-406E-92AA-C95C7225EF42}" type="presOf" srcId="{0758C6AE-E726-42A8-86C5-B2772979A79D}" destId="{ED1A0013-1DA7-4B9E-8A16-1D79A73E2251}" srcOrd="0" destOrd="0" presId="urn:microsoft.com/office/officeart/2005/8/layout/pList2"/>
    <dgm:cxn modelId="{2121F8AC-2793-44E0-8382-98E14A14B393}" type="presOf" srcId="{9BEEDBB7-B400-4CA5-AF12-BAC85048F054}" destId="{B1A964AA-E48E-46A7-AF7A-8B3102871533}" srcOrd="0" destOrd="0" presId="urn:microsoft.com/office/officeart/2005/8/layout/pList2"/>
    <dgm:cxn modelId="{C0ADEDAB-F974-4D6C-8A39-8524E4CDCA79}" srcId="{0758C6AE-E726-42A8-86C5-B2772979A79D}" destId="{9B5DC435-5801-4F8D-90EA-B14E1DD6DD1F}" srcOrd="2" destOrd="0" parTransId="{14730AD9-CC92-4BEE-A3C9-5BA4933B6CCB}" sibTransId="{6BE035FF-5D09-453C-91F2-2C98B51D9D93}"/>
    <dgm:cxn modelId="{FC7C7815-9DDB-400C-9DA8-577DC92333C9}" type="presOf" srcId="{036A5A0C-FA96-4DA5-B981-5A864E75C8EB}" destId="{608F277E-EC46-4898-9801-3BC98447B2B9}" srcOrd="0" destOrd="0" presId="urn:microsoft.com/office/officeart/2005/8/layout/pList2"/>
    <dgm:cxn modelId="{EA4CB19B-E166-4531-9DDC-5538963A1CEB}" type="presOf" srcId="{63553B13-1171-4A6F-8847-6381AC3D2247}" destId="{205BE878-9F71-44AF-8884-072DA4EF7719}" srcOrd="0" destOrd="0" presId="urn:microsoft.com/office/officeart/2005/8/layout/pList2"/>
    <dgm:cxn modelId="{28E830F7-6B06-4E51-AE33-85566CB8655F}" type="presOf" srcId="{9B5DC435-5801-4F8D-90EA-B14E1DD6DD1F}" destId="{985D5B1E-4D32-4625-AE79-48CA3814E6EA}" srcOrd="0" destOrd="0" presId="urn:microsoft.com/office/officeart/2005/8/layout/pList2"/>
    <dgm:cxn modelId="{D281B224-FBC4-4BF1-86AA-D8C7E8359434}" type="presParOf" srcId="{ED1A0013-1DA7-4B9E-8A16-1D79A73E2251}" destId="{15C88E96-FACE-45CD-8FDB-E7C8D20A6811}" srcOrd="0" destOrd="0" presId="urn:microsoft.com/office/officeart/2005/8/layout/pList2"/>
    <dgm:cxn modelId="{DC51A8D6-59C9-40E5-8FF2-01496D0595DB}" type="presParOf" srcId="{ED1A0013-1DA7-4B9E-8A16-1D79A73E2251}" destId="{AC0361B3-070E-4DA8-A708-3BF7ECDAB535}" srcOrd="1" destOrd="0" presId="urn:microsoft.com/office/officeart/2005/8/layout/pList2"/>
    <dgm:cxn modelId="{64149F09-D3FD-4B61-8851-7B10EBCE242C}" type="presParOf" srcId="{AC0361B3-070E-4DA8-A708-3BF7ECDAB535}" destId="{1F3256B3-1FD3-4A3D-8743-F6C3CC941E72}" srcOrd="0" destOrd="0" presId="urn:microsoft.com/office/officeart/2005/8/layout/pList2"/>
    <dgm:cxn modelId="{64C951F0-8129-4EEA-A978-10E4F7C7EEE3}" type="presParOf" srcId="{1F3256B3-1FD3-4A3D-8743-F6C3CC941E72}" destId="{C65688F3-F9EB-4255-90FA-0BC68713F3CF}" srcOrd="0" destOrd="0" presId="urn:microsoft.com/office/officeart/2005/8/layout/pList2"/>
    <dgm:cxn modelId="{DF2D464D-FD8B-4BE4-9DE4-B77C72F47165}" type="presParOf" srcId="{1F3256B3-1FD3-4A3D-8743-F6C3CC941E72}" destId="{51510938-D040-4B24-A822-6880328A7117}" srcOrd="1" destOrd="0" presId="urn:microsoft.com/office/officeart/2005/8/layout/pList2"/>
    <dgm:cxn modelId="{E86C225C-BFAF-46C2-A5A3-01DBE6E58759}" type="presParOf" srcId="{1F3256B3-1FD3-4A3D-8743-F6C3CC941E72}" destId="{8E83325F-E7E1-40C0-A345-AA94AD2D3890}" srcOrd="2" destOrd="0" presId="urn:microsoft.com/office/officeart/2005/8/layout/pList2"/>
    <dgm:cxn modelId="{8BB0A280-6484-4634-9C60-9772FB654F8D}" type="presParOf" srcId="{AC0361B3-070E-4DA8-A708-3BF7ECDAB535}" destId="{608F277E-EC46-4898-9801-3BC98447B2B9}" srcOrd="1" destOrd="0" presId="urn:microsoft.com/office/officeart/2005/8/layout/pList2"/>
    <dgm:cxn modelId="{9261AF99-4727-4DD0-A4E1-8401FFF82E26}" type="presParOf" srcId="{AC0361B3-070E-4DA8-A708-3BF7ECDAB535}" destId="{34D1A124-B902-45DB-B9E9-DDE3B7E6C3AF}" srcOrd="2" destOrd="0" presId="urn:microsoft.com/office/officeart/2005/8/layout/pList2"/>
    <dgm:cxn modelId="{2A3DDDC8-DF2E-4E14-ACC6-D361C9FA37F0}" type="presParOf" srcId="{34D1A124-B902-45DB-B9E9-DDE3B7E6C3AF}" destId="{205BE878-9F71-44AF-8884-072DA4EF7719}" srcOrd="0" destOrd="0" presId="urn:microsoft.com/office/officeart/2005/8/layout/pList2"/>
    <dgm:cxn modelId="{26166D2F-731F-4AD7-9191-395701C64809}" type="presParOf" srcId="{34D1A124-B902-45DB-B9E9-DDE3B7E6C3AF}" destId="{C896E354-8EBF-4614-8599-F0691950748B}" srcOrd="1" destOrd="0" presId="urn:microsoft.com/office/officeart/2005/8/layout/pList2"/>
    <dgm:cxn modelId="{5CEF70A3-C402-48C5-A30C-D8A089714F87}" type="presParOf" srcId="{34D1A124-B902-45DB-B9E9-DDE3B7E6C3AF}" destId="{28B72A2C-89C0-460F-9EAF-8EE7CDC4FC64}" srcOrd="2" destOrd="0" presId="urn:microsoft.com/office/officeart/2005/8/layout/pList2"/>
    <dgm:cxn modelId="{2AAD5251-E018-4261-A6D4-9971EF596A8D}" type="presParOf" srcId="{AC0361B3-070E-4DA8-A708-3BF7ECDAB535}" destId="{B1A964AA-E48E-46A7-AF7A-8B3102871533}" srcOrd="3" destOrd="0" presId="urn:microsoft.com/office/officeart/2005/8/layout/pList2"/>
    <dgm:cxn modelId="{4D088B21-73D8-4FE2-9E56-7C7D37FC3304}" type="presParOf" srcId="{AC0361B3-070E-4DA8-A708-3BF7ECDAB535}" destId="{3A2332F0-E163-40C6-8CB6-6C491FF15E18}" srcOrd="4" destOrd="0" presId="urn:microsoft.com/office/officeart/2005/8/layout/pList2"/>
    <dgm:cxn modelId="{CC841B02-3105-4597-AFC9-24FA9DEC4BA2}" type="presParOf" srcId="{3A2332F0-E163-40C6-8CB6-6C491FF15E18}" destId="{985D5B1E-4D32-4625-AE79-48CA3814E6EA}" srcOrd="0" destOrd="0" presId="urn:microsoft.com/office/officeart/2005/8/layout/pList2"/>
    <dgm:cxn modelId="{BAD20B50-1585-4604-BF0E-060614D126DD}" type="presParOf" srcId="{3A2332F0-E163-40C6-8CB6-6C491FF15E18}" destId="{2CE51CB7-43B1-4A96-8570-A57EE1096D6C}" srcOrd="1" destOrd="0" presId="urn:microsoft.com/office/officeart/2005/8/layout/pList2"/>
    <dgm:cxn modelId="{9F2ABE0F-8CC8-4EB0-B4B4-30F6D8F8B628}" type="presParOf" srcId="{3A2332F0-E163-40C6-8CB6-6C491FF15E18}" destId="{710977A5-CA19-43A7-9DB5-E67689CCE7C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6DD0A-B1A4-41A6-B4F1-34521E971F7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AC37DF92-E8F7-4795-9779-F492E627C053}">
      <dgm:prSet phldrT="[Texto]"/>
      <dgm:spPr/>
      <dgm:t>
        <a:bodyPr/>
        <a:lstStyle/>
        <a:p>
          <a:pPr rtl="0"/>
          <a:r>
            <a:rPr lang="es-VE" dirty="0" smtClean="0">
              <a:solidFill>
                <a:schemeClr val="tx1"/>
              </a:solidFill>
            </a:rPr>
            <a:t>Para el 2018 el presupuesto se estimó en: </a:t>
          </a:r>
          <a:r>
            <a:rPr lang="es-VE" b="1" dirty="0" smtClean="0">
              <a:solidFill>
                <a:schemeClr val="tx1"/>
              </a:solidFill>
            </a:rPr>
            <a:t>3.037.242.487,58 BsF.</a:t>
          </a:r>
          <a:endParaRPr lang="es-VE" b="1" dirty="0">
            <a:solidFill>
              <a:schemeClr val="tx1"/>
            </a:solidFill>
          </a:endParaRPr>
        </a:p>
      </dgm:t>
    </dgm:pt>
    <dgm:pt modelId="{928513D9-41F3-45BA-8013-60486C787E7D}" type="parTrans" cxnId="{EA57B822-B506-4E5C-B7C7-32D1A4447326}">
      <dgm:prSet/>
      <dgm:spPr/>
      <dgm:t>
        <a:bodyPr/>
        <a:lstStyle/>
        <a:p>
          <a:endParaRPr lang="es-VE"/>
        </a:p>
      </dgm:t>
    </dgm:pt>
    <dgm:pt modelId="{E180B551-7ADE-4DC9-A060-A75C19B07BD7}" type="sibTrans" cxnId="{EA57B822-B506-4E5C-B7C7-32D1A4447326}">
      <dgm:prSet/>
      <dgm:spPr/>
      <dgm:t>
        <a:bodyPr/>
        <a:lstStyle/>
        <a:p>
          <a:endParaRPr lang="es-VE"/>
        </a:p>
      </dgm:t>
    </dgm:pt>
    <dgm:pt modelId="{B7485719-D97D-43B0-809A-C88192B3982A}">
      <dgm:prSet phldrT="[Texto]"/>
      <dgm:spPr/>
      <dgm:t>
        <a:bodyPr/>
        <a:lstStyle/>
        <a:p>
          <a:pPr rtl="0"/>
          <a:r>
            <a:rPr lang="es-VE" dirty="0" smtClean="0">
              <a:solidFill>
                <a:schemeClr val="tx1"/>
              </a:solidFill>
            </a:rPr>
            <a:t>Para el 2019 se estima que el presupuesto sea de: </a:t>
          </a:r>
          <a:r>
            <a:rPr lang="es-VE" b="1" dirty="0" smtClean="0">
              <a:solidFill>
                <a:schemeClr val="tx1"/>
              </a:solidFill>
            </a:rPr>
            <a:t>1.497.914.300.000 BsF.</a:t>
          </a:r>
          <a:endParaRPr lang="es-VE" b="1" dirty="0">
            <a:solidFill>
              <a:schemeClr val="tx1"/>
            </a:solidFill>
          </a:endParaRPr>
        </a:p>
      </dgm:t>
    </dgm:pt>
    <dgm:pt modelId="{957BAC21-D3EA-4242-A6D0-06DC9DE46508}" type="parTrans" cxnId="{4A8D5B83-E689-4A20-AD09-6671D1C22884}">
      <dgm:prSet/>
      <dgm:spPr/>
      <dgm:t>
        <a:bodyPr/>
        <a:lstStyle/>
        <a:p>
          <a:endParaRPr lang="es-VE"/>
        </a:p>
      </dgm:t>
    </dgm:pt>
    <dgm:pt modelId="{682036C9-5EEA-46B4-97B6-559755DB7B1C}" type="sibTrans" cxnId="{4A8D5B83-E689-4A20-AD09-6671D1C22884}">
      <dgm:prSet/>
      <dgm:spPr/>
      <dgm:t>
        <a:bodyPr/>
        <a:lstStyle/>
        <a:p>
          <a:endParaRPr lang="es-VE"/>
        </a:p>
      </dgm:t>
    </dgm:pt>
    <dgm:pt modelId="{B949FC5A-4B39-4B07-8D33-09C340495518}" type="pres">
      <dgm:prSet presAssocID="{DF16DD0A-B1A4-41A6-B4F1-34521E971F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7FD572-273C-41E2-9F7C-71FA4D4D22FC}" type="pres">
      <dgm:prSet presAssocID="{DF16DD0A-B1A4-41A6-B4F1-34521E971F79}" presName="divider" presStyleLbl="fgShp" presStyleIdx="0" presStyleCnt="1"/>
      <dgm:spPr>
        <a:solidFill>
          <a:srgbClr val="5D0707"/>
        </a:solidFill>
      </dgm:spPr>
    </dgm:pt>
    <dgm:pt modelId="{A34E1518-8887-449D-93B5-B124B8FDDE9F}" type="pres">
      <dgm:prSet presAssocID="{AC37DF92-E8F7-4795-9779-F492E627C053}" presName="downArrow" presStyleLbl="node1" presStyleIdx="0" presStyleCnt="2"/>
      <dgm:spPr>
        <a:solidFill>
          <a:srgbClr val="C00000"/>
        </a:solidFill>
      </dgm:spPr>
    </dgm:pt>
    <dgm:pt modelId="{EA60A7EA-1CA8-4FEA-95D6-652EFE35A98D}" type="pres">
      <dgm:prSet presAssocID="{AC37DF92-E8F7-4795-9779-F492E627C05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093E537-875A-4C8D-9D84-7B2E1418454C}" type="pres">
      <dgm:prSet presAssocID="{B7485719-D97D-43B0-809A-C88192B3982A}" presName="upArrow" presStyleLbl="node1" presStyleIdx="1" presStyleCnt="2"/>
      <dgm:spPr>
        <a:solidFill>
          <a:srgbClr val="961B12"/>
        </a:solidFill>
      </dgm:spPr>
    </dgm:pt>
    <dgm:pt modelId="{B052E927-4FCE-4AFD-88D5-42B1A5AD6D4B}" type="pres">
      <dgm:prSet presAssocID="{B7485719-D97D-43B0-809A-C88192B3982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A57B822-B506-4E5C-B7C7-32D1A4447326}" srcId="{DF16DD0A-B1A4-41A6-B4F1-34521E971F79}" destId="{AC37DF92-E8F7-4795-9779-F492E627C053}" srcOrd="0" destOrd="0" parTransId="{928513D9-41F3-45BA-8013-60486C787E7D}" sibTransId="{E180B551-7ADE-4DC9-A060-A75C19B07BD7}"/>
    <dgm:cxn modelId="{13312693-8AF7-491C-B061-0919029209F2}" type="presOf" srcId="{B7485719-D97D-43B0-809A-C88192B3982A}" destId="{B052E927-4FCE-4AFD-88D5-42B1A5AD6D4B}" srcOrd="0" destOrd="0" presId="urn:microsoft.com/office/officeart/2005/8/layout/arrow3"/>
    <dgm:cxn modelId="{4A8D5B83-E689-4A20-AD09-6671D1C22884}" srcId="{DF16DD0A-B1A4-41A6-B4F1-34521E971F79}" destId="{B7485719-D97D-43B0-809A-C88192B3982A}" srcOrd="1" destOrd="0" parTransId="{957BAC21-D3EA-4242-A6D0-06DC9DE46508}" sibTransId="{682036C9-5EEA-46B4-97B6-559755DB7B1C}"/>
    <dgm:cxn modelId="{B18A59BF-1F14-44A2-9C61-F10CD7FDC81A}" type="presOf" srcId="{DF16DD0A-B1A4-41A6-B4F1-34521E971F79}" destId="{B949FC5A-4B39-4B07-8D33-09C340495518}" srcOrd="0" destOrd="0" presId="urn:microsoft.com/office/officeart/2005/8/layout/arrow3"/>
    <dgm:cxn modelId="{19121E85-3CB3-4BB2-974B-FEE7E13C7DBF}" type="presOf" srcId="{AC37DF92-E8F7-4795-9779-F492E627C053}" destId="{EA60A7EA-1CA8-4FEA-95D6-652EFE35A98D}" srcOrd="0" destOrd="0" presId="urn:microsoft.com/office/officeart/2005/8/layout/arrow3"/>
    <dgm:cxn modelId="{0C7B0C0F-CE05-4BB2-A295-46DFA8F0E295}" type="presParOf" srcId="{B949FC5A-4B39-4B07-8D33-09C340495518}" destId="{DF7FD572-273C-41E2-9F7C-71FA4D4D22FC}" srcOrd="0" destOrd="0" presId="urn:microsoft.com/office/officeart/2005/8/layout/arrow3"/>
    <dgm:cxn modelId="{AAE39616-78F7-43AC-AFF7-6740BA0CB211}" type="presParOf" srcId="{B949FC5A-4B39-4B07-8D33-09C340495518}" destId="{A34E1518-8887-449D-93B5-B124B8FDDE9F}" srcOrd="1" destOrd="0" presId="urn:microsoft.com/office/officeart/2005/8/layout/arrow3"/>
    <dgm:cxn modelId="{453AD7C4-83C1-4E8E-AE75-39158D5A7091}" type="presParOf" srcId="{B949FC5A-4B39-4B07-8D33-09C340495518}" destId="{EA60A7EA-1CA8-4FEA-95D6-652EFE35A98D}" srcOrd="2" destOrd="0" presId="urn:microsoft.com/office/officeart/2005/8/layout/arrow3"/>
    <dgm:cxn modelId="{777A31D8-1798-4731-9B46-589CB468634B}" type="presParOf" srcId="{B949FC5A-4B39-4B07-8D33-09C340495518}" destId="{B093E537-875A-4C8D-9D84-7B2E1418454C}" srcOrd="3" destOrd="0" presId="urn:microsoft.com/office/officeart/2005/8/layout/arrow3"/>
    <dgm:cxn modelId="{06FBD499-6350-4AD5-8823-1766A70E55DE}" type="presParOf" srcId="{B949FC5A-4B39-4B07-8D33-09C340495518}" destId="{B052E927-4FCE-4AFD-88D5-42B1A5AD6D4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6DD0A-B1A4-41A6-B4F1-34521E971F7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AC37DF92-E8F7-4795-9779-F492E627C053}">
      <dgm:prSet phldrT="[Texto]"/>
      <dgm:spPr/>
      <dgm:t>
        <a:bodyPr/>
        <a:lstStyle/>
        <a:p>
          <a:pPr rtl="0"/>
          <a:r>
            <a:rPr lang="es-VE" dirty="0" smtClean="0">
              <a:solidFill>
                <a:schemeClr val="tx1"/>
              </a:solidFill>
            </a:rPr>
            <a:t>Para el 2018 el presupuesto se estimó en: </a:t>
          </a:r>
          <a:r>
            <a:rPr lang="es-VE" b="1" dirty="0" smtClean="0">
              <a:solidFill>
                <a:schemeClr val="tx1"/>
              </a:solidFill>
            </a:rPr>
            <a:t>3.037.242.487,58 BsF.</a:t>
          </a:r>
          <a:endParaRPr lang="es-VE" b="1" dirty="0">
            <a:solidFill>
              <a:schemeClr val="tx1"/>
            </a:solidFill>
          </a:endParaRPr>
        </a:p>
      </dgm:t>
    </dgm:pt>
    <dgm:pt modelId="{928513D9-41F3-45BA-8013-60486C787E7D}" type="parTrans" cxnId="{EA57B822-B506-4E5C-B7C7-32D1A4447326}">
      <dgm:prSet/>
      <dgm:spPr/>
      <dgm:t>
        <a:bodyPr/>
        <a:lstStyle/>
        <a:p>
          <a:endParaRPr lang="es-VE"/>
        </a:p>
      </dgm:t>
    </dgm:pt>
    <dgm:pt modelId="{E180B551-7ADE-4DC9-A060-A75C19B07BD7}" type="sibTrans" cxnId="{EA57B822-B506-4E5C-B7C7-32D1A4447326}">
      <dgm:prSet/>
      <dgm:spPr/>
      <dgm:t>
        <a:bodyPr/>
        <a:lstStyle/>
        <a:p>
          <a:endParaRPr lang="es-VE"/>
        </a:p>
      </dgm:t>
    </dgm:pt>
    <dgm:pt modelId="{B7485719-D97D-43B0-809A-C88192B3982A}">
      <dgm:prSet phldrT="[Texto]"/>
      <dgm:spPr/>
      <dgm:t>
        <a:bodyPr/>
        <a:lstStyle/>
        <a:p>
          <a:pPr rtl="0"/>
          <a:r>
            <a:rPr lang="es-VE" dirty="0" smtClean="0">
              <a:solidFill>
                <a:schemeClr val="tx1"/>
              </a:solidFill>
            </a:rPr>
            <a:t>Para el 2019 se estima que el presupuesto sea de: </a:t>
          </a:r>
          <a:r>
            <a:rPr lang="es-VE" b="1" dirty="0" smtClean="0">
              <a:solidFill>
                <a:schemeClr val="tx1"/>
              </a:solidFill>
            </a:rPr>
            <a:t>1.497.914.300.000 BsF.</a:t>
          </a:r>
          <a:endParaRPr lang="es-VE" b="1" dirty="0">
            <a:solidFill>
              <a:schemeClr val="tx1"/>
            </a:solidFill>
          </a:endParaRPr>
        </a:p>
      </dgm:t>
    </dgm:pt>
    <dgm:pt modelId="{957BAC21-D3EA-4242-A6D0-06DC9DE46508}" type="parTrans" cxnId="{4A8D5B83-E689-4A20-AD09-6671D1C22884}">
      <dgm:prSet/>
      <dgm:spPr/>
      <dgm:t>
        <a:bodyPr/>
        <a:lstStyle/>
        <a:p>
          <a:endParaRPr lang="es-VE"/>
        </a:p>
      </dgm:t>
    </dgm:pt>
    <dgm:pt modelId="{682036C9-5EEA-46B4-97B6-559755DB7B1C}" type="sibTrans" cxnId="{4A8D5B83-E689-4A20-AD09-6671D1C22884}">
      <dgm:prSet/>
      <dgm:spPr/>
      <dgm:t>
        <a:bodyPr/>
        <a:lstStyle/>
        <a:p>
          <a:endParaRPr lang="es-VE"/>
        </a:p>
      </dgm:t>
    </dgm:pt>
    <dgm:pt modelId="{E8A5D9E3-6281-4B39-8394-60E09F09ACBA}" type="pres">
      <dgm:prSet presAssocID="{DF16DD0A-B1A4-41A6-B4F1-34521E971F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D34DB5-57DE-4ABD-9F6D-5745AEE82B9D}" type="pres">
      <dgm:prSet presAssocID="{DF16DD0A-B1A4-41A6-B4F1-34521E971F79}" presName="ribbon" presStyleLbl="node1" presStyleIdx="0" presStyleCnt="1"/>
      <dgm:spPr/>
    </dgm:pt>
    <dgm:pt modelId="{AA3FFF3F-0BD6-4364-8203-2EF84C176937}" type="pres">
      <dgm:prSet presAssocID="{DF16DD0A-B1A4-41A6-B4F1-34521E971F7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2D3C02-DF85-4A9A-9B24-EE724E63D133}" type="pres">
      <dgm:prSet presAssocID="{DF16DD0A-B1A4-41A6-B4F1-34521E971F7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57B822-B506-4E5C-B7C7-32D1A4447326}" srcId="{DF16DD0A-B1A4-41A6-B4F1-34521E971F79}" destId="{AC37DF92-E8F7-4795-9779-F492E627C053}" srcOrd="0" destOrd="0" parTransId="{928513D9-41F3-45BA-8013-60486C787E7D}" sibTransId="{E180B551-7ADE-4DC9-A060-A75C19B07BD7}"/>
    <dgm:cxn modelId="{D4BDBE03-8B98-40F6-9919-0DA30FD5754E}" type="presOf" srcId="{B7485719-D97D-43B0-809A-C88192B3982A}" destId="{162D3C02-DF85-4A9A-9B24-EE724E63D133}" srcOrd="0" destOrd="0" presId="urn:microsoft.com/office/officeart/2005/8/layout/arrow6"/>
    <dgm:cxn modelId="{D14F2075-7902-444B-BA91-A6CA3A0AC492}" type="presOf" srcId="{DF16DD0A-B1A4-41A6-B4F1-34521E971F79}" destId="{E8A5D9E3-6281-4B39-8394-60E09F09ACBA}" srcOrd="0" destOrd="0" presId="urn:microsoft.com/office/officeart/2005/8/layout/arrow6"/>
    <dgm:cxn modelId="{4A8D5B83-E689-4A20-AD09-6671D1C22884}" srcId="{DF16DD0A-B1A4-41A6-B4F1-34521E971F79}" destId="{B7485719-D97D-43B0-809A-C88192B3982A}" srcOrd="1" destOrd="0" parTransId="{957BAC21-D3EA-4242-A6D0-06DC9DE46508}" sibTransId="{682036C9-5EEA-46B4-97B6-559755DB7B1C}"/>
    <dgm:cxn modelId="{FDC5FF5E-BA0A-4021-83D4-327F30B4443C}" type="presOf" srcId="{AC37DF92-E8F7-4795-9779-F492E627C053}" destId="{AA3FFF3F-0BD6-4364-8203-2EF84C176937}" srcOrd="0" destOrd="0" presId="urn:microsoft.com/office/officeart/2005/8/layout/arrow6"/>
    <dgm:cxn modelId="{BDFEEE2A-980E-42A7-90C7-8CB12FC0E4E1}" type="presParOf" srcId="{E8A5D9E3-6281-4B39-8394-60E09F09ACBA}" destId="{E6D34DB5-57DE-4ABD-9F6D-5745AEE82B9D}" srcOrd="0" destOrd="0" presId="urn:microsoft.com/office/officeart/2005/8/layout/arrow6"/>
    <dgm:cxn modelId="{1ED2B68D-BC9B-42DD-BF94-10FC0CCEC43E}" type="presParOf" srcId="{E8A5D9E3-6281-4B39-8394-60E09F09ACBA}" destId="{AA3FFF3F-0BD6-4364-8203-2EF84C176937}" srcOrd="1" destOrd="0" presId="urn:microsoft.com/office/officeart/2005/8/layout/arrow6"/>
    <dgm:cxn modelId="{7AD62FF5-C20E-4409-96D0-54EB28EF1FAF}" type="presParOf" srcId="{E8A5D9E3-6281-4B39-8394-60E09F09ACBA}" destId="{162D3C02-DF85-4A9A-9B24-EE724E63D13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FAEA27-66B7-4FB7-A974-63402B36464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9C75DF4-B43D-40F1-961F-A3786E52BF2C}">
      <dgm:prSet phldrT="[Texto]"/>
      <dgm:spPr>
        <a:solidFill>
          <a:srgbClr val="C00000"/>
        </a:solidFill>
      </dgm:spPr>
      <dgm:t>
        <a:bodyPr/>
        <a:lstStyle/>
        <a:p>
          <a:pPr rtl="0"/>
          <a:r>
            <a:rPr lang="es-VE" dirty="0" smtClean="0">
              <a:solidFill>
                <a:srgbClr val="FFFFFF"/>
              </a:solidFill>
            </a:rPr>
            <a:t>De los ingresos previstos en el presupuesto municipal se debe destinar como mínimo el 50% para ser aplicado a gasto de inversión o de formación de capital.</a:t>
          </a:r>
          <a:endParaRPr lang="es-VE" dirty="0"/>
        </a:p>
      </dgm:t>
    </dgm:pt>
    <dgm:pt modelId="{3D6FD409-67AA-43B5-9D1D-58B2C4A312FF}" type="parTrans" cxnId="{EAB3E24E-D6CB-4D2C-8AC8-F6C97102A0EC}">
      <dgm:prSet/>
      <dgm:spPr/>
      <dgm:t>
        <a:bodyPr/>
        <a:lstStyle/>
        <a:p>
          <a:endParaRPr lang="es-VE"/>
        </a:p>
      </dgm:t>
    </dgm:pt>
    <dgm:pt modelId="{80899835-71BC-472E-A294-37D141326AAF}" type="sibTrans" cxnId="{EAB3E24E-D6CB-4D2C-8AC8-F6C97102A0EC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s-VE"/>
        </a:p>
      </dgm:t>
    </dgm:pt>
    <dgm:pt modelId="{D92DDE1A-BBD0-4470-BA27-FADE4EC8B515}">
      <dgm:prSet phldrT="[Texto]"/>
      <dgm:spPr>
        <a:solidFill>
          <a:srgbClr val="961B12"/>
        </a:solidFill>
      </dgm:spPr>
      <dgm:t>
        <a:bodyPr/>
        <a:lstStyle/>
        <a:p>
          <a:pPr rtl="0"/>
          <a:r>
            <a:rPr lang="es-VE" dirty="0" smtClean="0">
              <a:solidFill>
                <a:srgbClr val="FFFFFF"/>
              </a:solidFill>
            </a:rPr>
            <a:t>Se estimó en 47,39% del presupuesto, </a:t>
          </a:r>
          <a:r>
            <a:rPr lang="es-VE" b="1" dirty="0" smtClean="0">
              <a:solidFill>
                <a:srgbClr val="FFFFFF"/>
              </a:solidFill>
            </a:rPr>
            <a:t>1.439.408.878,16 BsF.</a:t>
          </a:r>
          <a:r>
            <a:rPr lang="es-VE" dirty="0" smtClean="0">
              <a:solidFill>
                <a:srgbClr val="FFFFFF"/>
              </a:solidFill>
            </a:rPr>
            <a:t> </a:t>
          </a:r>
          <a:endParaRPr lang="es-VE" dirty="0"/>
        </a:p>
      </dgm:t>
    </dgm:pt>
    <dgm:pt modelId="{88676A28-1631-4177-B9C7-ECE3F91C3BF1}" type="parTrans" cxnId="{8E732B22-AD0B-4B11-8155-131FEF2E8E2A}">
      <dgm:prSet/>
      <dgm:spPr/>
      <dgm:t>
        <a:bodyPr/>
        <a:lstStyle/>
        <a:p>
          <a:endParaRPr lang="es-VE"/>
        </a:p>
      </dgm:t>
    </dgm:pt>
    <dgm:pt modelId="{C6208351-2E6C-44C9-951C-FCF1F5B31F8B}" type="sibTrans" cxnId="{8E732B22-AD0B-4B11-8155-131FEF2E8E2A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s-VE"/>
        </a:p>
      </dgm:t>
    </dgm:pt>
    <dgm:pt modelId="{7379E884-D954-4321-B3CD-FFA753EB83E5}">
      <dgm:prSet phldrT="[Texto]"/>
      <dgm:spPr>
        <a:solidFill>
          <a:srgbClr val="5D0707"/>
        </a:solidFill>
      </dgm:spPr>
      <dgm:t>
        <a:bodyPr/>
        <a:lstStyle/>
        <a:p>
          <a:pPr rtl="0"/>
          <a:r>
            <a:rPr lang="es-VE" dirty="0" smtClean="0">
              <a:solidFill>
                <a:srgbClr val="FFFFFF"/>
              </a:solidFill>
            </a:rPr>
            <a:t>Para ejecución de obras públicas, adquisición de materiales para el funcionamiento del gobierno municipal.</a:t>
          </a:r>
          <a:endParaRPr lang="es-VE" dirty="0"/>
        </a:p>
      </dgm:t>
    </dgm:pt>
    <dgm:pt modelId="{A27D4F71-3970-43B1-B797-2382055254AD}" type="parTrans" cxnId="{531D7C1D-39CC-4E1F-A3E4-CC6C517BE1E7}">
      <dgm:prSet/>
      <dgm:spPr/>
      <dgm:t>
        <a:bodyPr/>
        <a:lstStyle/>
        <a:p>
          <a:endParaRPr lang="es-VE"/>
        </a:p>
      </dgm:t>
    </dgm:pt>
    <dgm:pt modelId="{C92069B7-46C3-48B5-913D-D59D9DE51727}" type="sibTrans" cxnId="{531D7C1D-39CC-4E1F-A3E4-CC6C517BE1E7}">
      <dgm:prSet/>
      <dgm:spPr/>
      <dgm:t>
        <a:bodyPr/>
        <a:lstStyle/>
        <a:p>
          <a:endParaRPr lang="es-VE"/>
        </a:p>
      </dgm:t>
    </dgm:pt>
    <dgm:pt modelId="{295032E5-3722-4FAD-A425-A5CCB892B73E}" type="pres">
      <dgm:prSet presAssocID="{29FAEA27-66B7-4FB7-A974-63402B3646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D991AF-8714-469F-AFC6-4045B6D396D1}" type="pres">
      <dgm:prSet presAssocID="{29FAEA27-66B7-4FB7-A974-63402B364645}" presName="dummyMaxCanvas" presStyleCnt="0">
        <dgm:presLayoutVars/>
      </dgm:prSet>
      <dgm:spPr/>
    </dgm:pt>
    <dgm:pt modelId="{FDE08A1D-2D54-451B-945F-74AC6A15EA3A}" type="pres">
      <dgm:prSet presAssocID="{29FAEA27-66B7-4FB7-A974-63402B3646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FCC6257-DF20-4ACC-A019-6BFE2A63B600}" type="pres">
      <dgm:prSet presAssocID="{29FAEA27-66B7-4FB7-A974-63402B3646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D5864CA-1AF3-4F9F-8838-8E66888AC163}" type="pres">
      <dgm:prSet presAssocID="{29FAEA27-66B7-4FB7-A974-63402B3646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E17797B-1AE1-4CD3-BEBC-37B312C56540}" type="pres">
      <dgm:prSet presAssocID="{29FAEA27-66B7-4FB7-A974-63402B3646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3B5C42-4A35-4194-AA5B-A70FA9B67692}" type="pres">
      <dgm:prSet presAssocID="{29FAEA27-66B7-4FB7-A974-63402B3646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8C5584-7CA3-45EB-AB2D-0DE31036CF5B}" type="pres">
      <dgm:prSet presAssocID="{29FAEA27-66B7-4FB7-A974-63402B3646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5AF924C-6B4B-486D-AAE5-1927550D5B82}" type="pres">
      <dgm:prSet presAssocID="{29FAEA27-66B7-4FB7-A974-63402B3646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65D976E-69E9-493B-98D5-6FE6F5D8338A}" type="pres">
      <dgm:prSet presAssocID="{29FAEA27-66B7-4FB7-A974-63402B3646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DE10571-7C93-4825-B6C0-C943768885B2}" type="presOf" srcId="{99C75DF4-B43D-40F1-961F-A3786E52BF2C}" destId="{A98C5584-7CA3-45EB-AB2D-0DE31036CF5B}" srcOrd="1" destOrd="0" presId="urn:microsoft.com/office/officeart/2005/8/layout/vProcess5"/>
    <dgm:cxn modelId="{8E732B22-AD0B-4B11-8155-131FEF2E8E2A}" srcId="{29FAEA27-66B7-4FB7-A974-63402B364645}" destId="{D92DDE1A-BBD0-4470-BA27-FADE4EC8B515}" srcOrd="1" destOrd="0" parTransId="{88676A28-1631-4177-B9C7-ECE3F91C3BF1}" sibTransId="{C6208351-2E6C-44C9-951C-FCF1F5B31F8B}"/>
    <dgm:cxn modelId="{33CD5EAA-5A39-4EEC-887D-6471F3CCD61D}" type="presOf" srcId="{7379E884-D954-4321-B3CD-FFA753EB83E5}" destId="{9D5864CA-1AF3-4F9F-8838-8E66888AC163}" srcOrd="0" destOrd="0" presId="urn:microsoft.com/office/officeart/2005/8/layout/vProcess5"/>
    <dgm:cxn modelId="{531D7C1D-39CC-4E1F-A3E4-CC6C517BE1E7}" srcId="{29FAEA27-66B7-4FB7-A974-63402B364645}" destId="{7379E884-D954-4321-B3CD-FFA753EB83E5}" srcOrd="2" destOrd="0" parTransId="{A27D4F71-3970-43B1-B797-2382055254AD}" sibTransId="{C92069B7-46C3-48B5-913D-D59D9DE51727}"/>
    <dgm:cxn modelId="{F38B55BE-27AB-48A4-9422-2C7093064052}" type="presOf" srcId="{29FAEA27-66B7-4FB7-A974-63402B364645}" destId="{295032E5-3722-4FAD-A425-A5CCB892B73E}" srcOrd="0" destOrd="0" presId="urn:microsoft.com/office/officeart/2005/8/layout/vProcess5"/>
    <dgm:cxn modelId="{E5D8A8F3-3C0C-4CC7-B896-7DEAC273EFD3}" type="presOf" srcId="{C6208351-2E6C-44C9-951C-FCF1F5B31F8B}" destId="{8A3B5C42-4A35-4194-AA5B-A70FA9B67692}" srcOrd="0" destOrd="0" presId="urn:microsoft.com/office/officeart/2005/8/layout/vProcess5"/>
    <dgm:cxn modelId="{4053F327-1138-42FA-8F3F-7D9D4AAB1B5F}" type="presOf" srcId="{80899835-71BC-472E-A294-37D141326AAF}" destId="{8E17797B-1AE1-4CD3-BEBC-37B312C56540}" srcOrd="0" destOrd="0" presId="urn:microsoft.com/office/officeart/2005/8/layout/vProcess5"/>
    <dgm:cxn modelId="{EAB3E24E-D6CB-4D2C-8AC8-F6C97102A0EC}" srcId="{29FAEA27-66B7-4FB7-A974-63402B364645}" destId="{99C75DF4-B43D-40F1-961F-A3786E52BF2C}" srcOrd="0" destOrd="0" parTransId="{3D6FD409-67AA-43B5-9D1D-58B2C4A312FF}" sibTransId="{80899835-71BC-472E-A294-37D141326AAF}"/>
    <dgm:cxn modelId="{3EF66A5A-AF51-4939-9728-BA0996EEFA98}" type="presOf" srcId="{D92DDE1A-BBD0-4470-BA27-FADE4EC8B515}" destId="{5FCC6257-DF20-4ACC-A019-6BFE2A63B600}" srcOrd="0" destOrd="0" presId="urn:microsoft.com/office/officeart/2005/8/layout/vProcess5"/>
    <dgm:cxn modelId="{F432ECBB-51C3-49EC-9CC1-96A817AE88EE}" type="presOf" srcId="{D92DDE1A-BBD0-4470-BA27-FADE4EC8B515}" destId="{C5AF924C-6B4B-486D-AAE5-1927550D5B82}" srcOrd="1" destOrd="0" presId="urn:microsoft.com/office/officeart/2005/8/layout/vProcess5"/>
    <dgm:cxn modelId="{12C14537-C1D1-4AFC-B68C-3E322545BE7F}" type="presOf" srcId="{99C75DF4-B43D-40F1-961F-A3786E52BF2C}" destId="{FDE08A1D-2D54-451B-945F-74AC6A15EA3A}" srcOrd="0" destOrd="0" presId="urn:microsoft.com/office/officeart/2005/8/layout/vProcess5"/>
    <dgm:cxn modelId="{9BFE3544-742D-456F-A159-91B4F9B32907}" type="presOf" srcId="{7379E884-D954-4321-B3CD-FFA753EB83E5}" destId="{365D976E-69E9-493B-98D5-6FE6F5D8338A}" srcOrd="1" destOrd="0" presId="urn:microsoft.com/office/officeart/2005/8/layout/vProcess5"/>
    <dgm:cxn modelId="{412101F0-00B4-417E-9253-FD8837A23D1B}" type="presParOf" srcId="{295032E5-3722-4FAD-A425-A5CCB892B73E}" destId="{D2D991AF-8714-469F-AFC6-4045B6D396D1}" srcOrd="0" destOrd="0" presId="urn:microsoft.com/office/officeart/2005/8/layout/vProcess5"/>
    <dgm:cxn modelId="{23E7B519-4A11-4600-AFA7-1BBE727C38F5}" type="presParOf" srcId="{295032E5-3722-4FAD-A425-A5CCB892B73E}" destId="{FDE08A1D-2D54-451B-945F-74AC6A15EA3A}" srcOrd="1" destOrd="0" presId="urn:microsoft.com/office/officeart/2005/8/layout/vProcess5"/>
    <dgm:cxn modelId="{B33DA921-E387-4DB9-87FA-9D374753881A}" type="presParOf" srcId="{295032E5-3722-4FAD-A425-A5CCB892B73E}" destId="{5FCC6257-DF20-4ACC-A019-6BFE2A63B600}" srcOrd="2" destOrd="0" presId="urn:microsoft.com/office/officeart/2005/8/layout/vProcess5"/>
    <dgm:cxn modelId="{33BDA40E-DC01-4E7F-96F0-44DE48A9315B}" type="presParOf" srcId="{295032E5-3722-4FAD-A425-A5CCB892B73E}" destId="{9D5864CA-1AF3-4F9F-8838-8E66888AC163}" srcOrd="3" destOrd="0" presId="urn:microsoft.com/office/officeart/2005/8/layout/vProcess5"/>
    <dgm:cxn modelId="{6C65715A-6671-4E6D-83F5-154BDB465D9C}" type="presParOf" srcId="{295032E5-3722-4FAD-A425-A5CCB892B73E}" destId="{8E17797B-1AE1-4CD3-BEBC-37B312C56540}" srcOrd="4" destOrd="0" presId="urn:microsoft.com/office/officeart/2005/8/layout/vProcess5"/>
    <dgm:cxn modelId="{587A80DB-27FC-4C2F-9D73-E8065EDCDCA9}" type="presParOf" srcId="{295032E5-3722-4FAD-A425-A5CCB892B73E}" destId="{8A3B5C42-4A35-4194-AA5B-A70FA9B67692}" srcOrd="5" destOrd="0" presId="urn:microsoft.com/office/officeart/2005/8/layout/vProcess5"/>
    <dgm:cxn modelId="{08547FA4-51E4-4DBC-9047-DFCE4FE3F6F1}" type="presParOf" srcId="{295032E5-3722-4FAD-A425-A5CCB892B73E}" destId="{A98C5584-7CA3-45EB-AB2D-0DE31036CF5B}" srcOrd="6" destOrd="0" presId="urn:microsoft.com/office/officeart/2005/8/layout/vProcess5"/>
    <dgm:cxn modelId="{36A90658-D5BA-445F-8A83-3ED4FF47A380}" type="presParOf" srcId="{295032E5-3722-4FAD-A425-A5CCB892B73E}" destId="{C5AF924C-6B4B-486D-AAE5-1927550D5B82}" srcOrd="7" destOrd="0" presId="urn:microsoft.com/office/officeart/2005/8/layout/vProcess5"/>
    <dgm:cxn modelId="{73DF84C3-1CA2-4E5D-B567-B8FC8DC54250}" type="presParOf" srcId="{295032E5-3722-4FAD-A425-A5CCB892B73E}" destId="{365D976E-69E9-493B-98D5-6FE6F5D833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88E96-FACE-45CD-8FDB-E7C8D20A6811}">
      <dsp:nvSpPr>
        <dsp:cNvPr id="0" name=""/>
        <dsp:cNvSpPr/>
      </dsp:nvSpPr>
      <dsp:spPr>
        <a:xfrm>
          <a:off x="0" y="0"/>
          <a:ext cx="7344816" cy="1828800"/>
        </a:xfrm>
        <a:prstGeom prst="roundRect">
          <a:avLst>
            <a:gd name="adj" fmla="val 10000"/>
          </a:avLst>
        </a:prstGeom>
        <a:solidFill>
          <a:srgbClr val="961B1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3325F-E7E1-40C0-A345-AA94AD2D3890}">
      <dsp:nvSpPr>
        <dsp:cNvPr id="0" name=""/>
        <dsp:cNvSpPr/>
      </dsp:nvSpPr>
      <dsp:spPr>
        <a:xfrm>
          <a:off x="260280" y="216025"/>
          <a:ext cx="2157539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688F3-F9EB-4255-90FA-0BC68713F3CF}">
      <dsp:nvSpPr>
        <dsp:cNvPr id="0" name=""/>
        <dsp:cNvSpPr/>
      </dsp:nvSpPr>
      <dsp:spPr>
        <a:xfrm rot="10800000">
          <a:off x="220344" y="1828799"/>
          <a:ext cx="2157539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rgbClr val="FFFFFF"/>
              </a:solidFill>
            </a:rPr>
            <a:t>Es un importante centro de producción cafetalera y además posee una naciente industria de turismo</a:t>
          </a:r>
          <a:endParaRPr lang="es-VE" sz="1800" kern="1200" dirty="0"/>
        </a:p>
      </dsp:txBody>
      <dsp:txXfrm rot="10800000">
        <a:off x="286696" y="1828799"/>
        <a:ext cx="2024835" cy="2168848"/>
      </dsp:txXfrm>
    </dsp:sp>
    <dsp:sp modelId="{28B72A2C-89C0-460F-9EAF-8EE7CDC4FC64}">
      <dsp:nvSpPr>
        <dsp:cNvPr id="0" name=""/>
        <dsp:cNvSpPr/>
      </dsp:nvSpPr>
      <dsp:spPr>
        <a:xfrm>
          <a:off x="2593638" y="243840"/>
          <a:ext cx="2157539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BE878-9F71-44AF-8884-072DA4EF7719}">
      <dsp:nvSpPr>
        <dsp:cNvPr id="0" name=""/>
        <dsp:cNvSpPr/>
      </dsp:nvSpPr>
      <dsp:spPr>
        <a:xfrm rot="10800000">
          <a:off x="2593638" y="1828799"/>
          <a:ext cx="2157539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rgbClr val="FFFFFF"/>
              </a:solidFill>
            </a:rPr>
            <a:t>Lo agrupan 3 parroquias: Mesa de las Palmas, Mesa Bolívar y Santa Cruz de Mora y está compuesto por 38 aldeas</a:t>
          </a:r>
          <a:endParaRPr lang="es-VE" sz="1800" kern="1200" dirty="0"/>
        </a:p>
      </dsp:txBody>
      <dsp:txXfrm rot="10800000">
        <a:off x="2659990" y="1828799"/>
        <a:ext cx="2024835" cy="2168848"/>
      </dsp:txXfrm>
    </dsp:sp>
    <dsp:sp modelId="{710977A5-CA19-43A7-9DB5-E67689CCE7C7}">
      <dsp:nvSpPr>
        <dsp:cNvPr id="0" name=""/>
        <dsp:cNvSpPr/>
      </dsp:nvSpPr>
      <dsp:spPr>
        <a:xfrm>
          <a:off x="4968549" y="144013"/>
          <a:ext cx="2157539" cy="14851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5B1E-4D32-4625-AE79-48CA3814E6EA}">
      <dsp:nvSpPr>
        <dsp:cNvPr id="0" name=""/>
        <dsp:cNvSpPr/>
      </dsp:nvSpPr>
      <dsp:spPr>
        <a:xfrm rot="10800000">
          <a:off x="4966931" y="1828799"/>
          <a:ext cx="2157539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rgbClr val="FFFFFF"/>
              </a:solidFill>
            </a:rPr>
            <a:t>Tiene una población estimada de 28.159 habitantes para el año 2018 según el I.N.E</a:t>
          </a:r>
          <a:endParaRPr lang="es-VE" sz="1800" kern="1200" dirty="0"/>
        </a:p>
      </dsp:txBody>
      <dsp:txXfrm rot="10800000">
        <a:off x="5033283" y="1828799"/>
        <a:ext cx="2024835" cy="2168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FD572-273C-41E2-9F7C-71FA4D4D22FC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rgbClr val="5D07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E1518-8887-449D-93B5-B124B8FDDE9F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0A7EA-1CA8-4FEA-95D6-652EFE35A98D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solidFill>
                <a:schemeClr val="tx1"/>
              </a:solidFill>
            </a:rPr>
            <a:t>Para el 2018 el presupuesto se estimó en: </a:t>
          </a:r>
          <a:r>
            <a:rPr lang="es-VE" sz="1600" b="1" kern="1200" dirty="0" smtClean="0">
              <a:solidFill>
                <a:schemeClr val="tx1"/>
              </a:solidFill>
            </a:rPr>
            <a:t>3.037.242.487,58 BsF.</a:t>
          </a:r>
          <a:endParaRPr lang="es-VE" sz="1600" b="1" kern="1200" dirty="0">
            <a:solidFill>
              <a:schemeClr val="tx1"/>
            </a:solidFill>
          </a:endParaRPr>
        </a:p>
      </dsp:txBody>
      <dsp:txXfrm>
        <a:off x="3230880" y="0"/>
        <a:ext cx="1950720" cy="1706880"/>
      </dsp:txXfrm>
    </dsp:sp>
    <dsp:sp modelId="{B093E537-875A-4C8D-9D84-7B2E1418454C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rgbClr val="961B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2E927-4FCE-4AFD-88D5-42B1A5AD6D4B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>
              <a:solidFill>
                <a:schemeClr val="tx1"/>
              </a:solidFill>
            </a:rPr>
            <a:t>Para el 2019 se estima que el presupuesto sea de: </a:t>
          </a:r>
          <a:r>
            <a:rPr lang="es-VE" sz="1600" b="1" kern="1200" dirty="0" smtClean="0">
              <a:solidFill>
                <a:schemeClr val="tx1"/>
              </a:solidFill>
            </a:rPr>
            <a:t>1.497.914.300.000 BsF.</a:t>
          </a:r>
          <a:endParaRPr lang="es-VE" sz="1600" b="1" kern="1200" dirty="0">
            <a:solidFill>
              <a:schemeClr val="tx1"/>
            </a:solidFill>
          </a:endParaRPr>
        </a:p>
      </dsp:txBody>
      <dsp:txXfrm>
        <a:off x="914400" y="2357120"/>
        <a:ext cx="1950720" cy="170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DB5-57DE-4ABD-9F6D-5745AEE82B9D}">
      <dsp:nvSpPr>
        <dsp:cNvPr id="0" name=""/>
        <dsp:cNvSpPr/>
      </dsp:nvSpPr>
      <dsp:spPr>
        <a:xfrm>
          <a:off x="880611" y="0"/>
          <a:ext cx="4334777" cy="173391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FFF3F-0BD6-4364-8203-2EF84C176937}">
      <dsp:nvSpPr>
        <dsp:cNvPr id="0" name=""/>
        <dsp:cNvSpPr/>
      </dsp:nvSpPr>
      <dsp:spPr>
        <a:xfrm>
          <a:off x="1400784" y="303434"/>
          <a:ext cx="1430476" cy="8496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>
              <a:solidFill>
                <a:schemeClr val="tx1"/>
              </a:solidFill>
            </a:rPr>
            <a:t>Para el 2018 el presupuesto se estimó en: </a:t>
          </a:r>
          <a:r>
            <a:rPr lang="es-VE" sz="1100" b="1" kern="1200" dirty="0" smtClean="0">
              <a:solidFill>
                <a:schemeClr val="tx1"/>
              </a:solidFill>
            </a:rPr>
            <a:t>3.037.242.487,58 BsF.</a:t>
          </a:r>
          <a:endParaRPr lang="es-VE" sz="1100" b="1" kern="1200" dirty="0">
            <a:solidFill>
              <a:schemeClr val="tx1"/>
            </a:solidFill>
          </a:endParaRPr>
        </a:p>
      </dsp:txBody>
      <dsp:txXfrm>
        <a:off x="1400784" y="303434"/>
        <a:ext cx="1430476" cy="849616"/>
      </dsp:txXfrm>
    </dsp:sp>
    <dsp:sp modelId="{162D3C02-DF85-4A9A-9B24-EE724E63D133}">
      <dsp:nvSpPr>
        <dsp:cNvPr id="0" name=""/>
        <dsp:cNvSpPr/>
      </dsp:nvSpPr>
      <dsp:spPr>
        <a:xfrm>
          <a:off x="3048000" y="580860"/>
          <a:ext cx="1690563" cy="8496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>
              <a:solidFill>
                <a:schemeClr val="tx1"/>
              </a:solidFill>
            </a:rPr>
            <a:t>Para el 2019 se estima que el presupuesto sea de: </a:t>
          </a:r>
          <a:r>
            <a:rPr lang="es-VE" sz="1100" b="1" kern="1200" dirty="0" smtClean="0">
              <a:solidFill>
                <a:schemeClr val="tx1"/>
              </a:solidFill>
            </a:rPr>
            <a:t>1.497.914.300.000 BsF.</a:t>
          </a:r>
          <a:endParaRPr lang="es-VE" sz="1100" b="1" kern="1200" dirty="0">
            <a:solidFill>
              <a:schemeClr val="tx1"/>
            </a:solidFill>
          </a:endParaRPr>
        </a:p>
      </dsp:txBody>
      <dsp:txXfrm>
        <a:off x="3048000" y="580860"/>
        <a:ext cx="1690563" cy="849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08A1D-2D54-451B-945F-74AC6A15EA3A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500" kern="1200" dirty="0" smtClean="0">
              <a:solidFill>
                <a:srgbClr val="FFFFFF"/>
              </a:solidFill>
            </a:rPr>
            <a:t>De los ingresos previstos en el presupuesto municipal se debe destinar como mínimo el 50% para ser aplicado a gasto de inversión o de formación de capital.</a:t>
          </a:r>
          <a:endParaRPr lang="es-VE" sz="1500" kern="1200" dirty="0"/>
        </a:p>
      </dsp:txBody>
      <dsp:txXfrm>
        <a:off x="35709" y="35709"/>
        <a:ext cx="3865988" cy="1147782"/>
      </dsp:txXfrm>
    </dsp:sp>
    <dsp:sp modelId="{5FCC6257-DF20-4ACC-A019-6BFE2A63B600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rgbClr val="961B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500" kern="1200" dirty="0" smtClean="0">
              <a:solidFill>
                <a:srgbClr val="FFFFFF"/>
              </a:solidFill>
            </a:rPr>
            <a:t>Se estimó en 47,39% del presupuesto, </a:t>
          </a:r>
          <a:r>
            <a:rPr lang="es-VE" sz="1500" b="1" kern="1200" dirty="0" smtClean="0">
              <a:solidFill>
                <a:srgbClr val="FFFFFF"/>
              </a:solidFill>
            </a:rPr>
            <a:t>1.439.408.878,16 BsF.</a:t>
          </a:r>
          <a:r>
            <a:rPr lang="es-VE" sz="1500" kern="1200" dirty="0" smtClean="0">
              <a:solidFill>
                <a:srgbClr val="FFFFFF"/>
              </a:solidFill>
            </a:rPr>
            <a:t> </a:t>
          </a:r>
          <a:endParaRPr lang="es-VE" sz="1500" kern="1200" dirty="0"/>
        </a:p>
      </dsp:txBody>
      <dsp:txXfrm>
        <a:off x="492908" y="1458108"/>
        <a:ext cx="3860502" cy="1147782"/>
      </dsp:txXfrm>
    </dsp:sp>
    <dsp:sp modelId="{9D5864CA-1AF3-4F9F-8838-8E66888AC163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rgbClr val="5D07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500" kern="1200" dirty="0" smtClean="0">
              <a:solidFill>
                <a:srgbClr val="FFFFFF"/>
              </a:solidFill>
            </a:rPr>
            <a:t>Para ejecución de obras públicas, adquisición de materiales para el funcionamiento del gobierno municipal.</a:t>
          </a:r>
          <a:endParaRPr lang="es-VE" sz="1500" kern="1200" dirty="0"/>
        </a:p>
      </dsp:txBody>
      <dsp:txXfrm>
        <a:off x="950108" y="2880508"/>
        <a:ext cx="3860502" cy="1147782"/>
      </dsp:txXfrm>
    </dsp:sp>
    <dsp:sp modelId="{8E17797B-1AE1-4CD3-BEBC-37B312C56540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600" kern="1200"/>
        </a:p>
      </dsp:txBody>
      <dsp:txXfrm>
        <a:off x="4567428" y="924560"/>
        <a:ext cx="435864" cy="596341"/>
      </dsp:txXfrm>
    </dsp:sp>
    <dsp:sp modelId="{8A3B5C42-4A35-4194-AA5B-A70FA9B67692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6565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944e4396d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944e4396d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88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81c5396d4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81c5396d4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14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81c5396d4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81c5396d4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28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94c1bc3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94c1bc3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9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94c1bc3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94c1bc3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83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74e2db402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74e2db402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1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944e4396d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944e4396d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87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944e4396d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944e4396d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70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944e4396d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944e4396d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494125" y="3714350"/>
            <a:ext cx="3492000" cy="8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 dirty="0"/>
              <a:t>Luis Rincón </a:t>
            </a:r>
            <a:r>
              <a:rPr lang="x-none" sz="1400" b="1" dirty="0" smtClean="0"/>
              <a:t>V-</a:t>
            </a:r>
            <a:r>
              <a:rPr lang="es-VE" sz="1400" b="1" dirty="0" smtClean="0"/>
              <a:t>24.350.439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 dirty="0"/>
              <a:t>Luis Pérez V-23.719.046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 dirty="0"/>
              <a:t>Carlos </a:t>
            </a:r>
            <a:r>
              <a:rPr lang="es-VE" sz="1400" b="1" dirty="0" smtClean="0"/>
              <a:t>Torrealba </a:t>
            </a:r>
            <a:r>
              <a:rPr lang="x-none" sz="1400" b="1" dirty="0" smtClean="0"/>
              <a:t>V-</a:t>
            </a:r>
            <a:endParaRPr sz="1400" b="1" dirty="0"/>
          </a:p>
        </p:txBody>
      </p:sp>
      <p:sp>
        <p:nvSpPr>
          <p:cNvPr id="55" name="Google Shape;55;p13"/>
          <p:cNvSpPr/>
          <p:nvPr/>
        </p:nvSpPr>
        <p:spPr>
          <a:xfrm>
            <a:off x="476223" y="975858"/>
            <a:ext cx="8191579" cy="11263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37" y="2899427"/>
            <a:ext cx="3421625" cy="20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-466160" y="123478"/>
            <a:ext cx="100763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Presupuesto ciudadano Municipio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Pinto Salinas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23478"/>
            <a:ext cx="8520600" cy="841800"/>
          </a:xfrm>
        </p:spPr>
        <p:txBody>
          <a:bodyPr/>
          <a:lstStyle/>
          <a:p>
            <a:r>
              <a:rPr lang="es-VE" b="1" dirty="0" smtClean="0"/>
              <a:t>La inversión del Municipio</a:t>
            </a:r>
            <a:endParaRPr lang="es-VE" b="1" dirty="0"/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1403648" y="1048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oogle Shape;15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8304" y="987574"/>
            <a:ext cx="1596826" cy="15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9512" y="3452281"/>
            <a:ext cx="1596826" cy="1596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8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5486"/>
            <a:ext cx="8520600" cy="841800"/>
          </a:xfrm>
        </p:spPr>
        <p:txBody>
          <a:bodyPr/>
          <a:lstStyle/>
          <a:p>
            <a:r>
              <a:rPr lang="es-VE" b="1" dirty="0" smtClean="0"/>
              <a:t>Gastos del Municipio</a:t>
            </a:r>
            <a:endParaRPr lang="es-VE" b="1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287019788"/>
              </p:ext>
            </p:extLst>
          </p:nvPr>
        </p:nvGraphicFramePr>
        <p:xfrm>
          <a:off x="1524000" y="1275606"/>
          <a:ext cx="6096000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364088" y="91556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/>
              <a:t>El desarrollo urbano es el proceso de transformación, mediante la consolidación de una adecuada ordenación territorial en sus aspectos físicos, económicos y sociales, y un cambio estructural de los asentamientos humanos en los centros de población (urbana o rural), encaminadas a la protección y conservación del medio ambiente, de incentivos para que las empresas inviertan en tecnología encaminado a un desarrollo sustentable, a la promoción de servicios de las ciudades en condiciones de funcionalidad, y al mejoramiento de la calidad de vida de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313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3478"/>
            <a:ext cx="76328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9831"/>
            <a:ext cx="8208912" cy="3722079"/>
          </a:xfrm>
          <a:prstGeom prst="rect">
            <a:avLst/>
          </a:prstGeom>
        </p:spPr>
      </p:pic>
      <p:pic>
        <p:nvPicPr>
          <p:cNvPr id="2050" name="Picture 2" descr="Resultado de imagen para trabaj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55926"/>
            <a:ext cx="381642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311700" y="1518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Proyectos de inversión</a:t>
            </a:r>
            <a:endParaRPr b="1"/>
          </a:p>
        </p:txBody>
      </p:sp>
      <p:grpSp>
        <p:nvGrpSpPr>
          <p:cNvPr id="238" name="Google Shape;238;p20"/>
          <p:cNvGrpSpPr/>
          <p:nvPr/>
        </p:nvGrpSpPr>
        <p:grpSpPr>
          <a:xfrm>
            <a:off x="23" y="993606"/>
            <a:ext cx="3056291" cy="2834863"/>
            <a:chOff x="1293736" y="1258050"/>
            <a:chExt cx="3056291" cy="2834863"/>
          </a:xfrm>
        </p:grpSpPr>
        <p:sp>
          <p:nvSpPr>
            <p:cNvPr id="239" name="Google Shape;239;p2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2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solidFill>
                    <a:srgbClr val="FFFFFF"/>
                  </a:solidFill>
                </a:rPr>
                <a:t>102.444.251,00 </a:t>
              </a:r>
              <a:r>
                <a:rPr lang="x-none" smtClean="0">
                  <a:solidFill>
                    <a:srgbClr val="FFFFFF"/>
                  </a:solidFill>
                </a:rPr>
                <a:t>Bs</a:t>
              </a:r>
              <a:r>
                <a:rPr lang="es-VE" dirty="0" smtClean="0">
                  <a:solidFill>
                    <a:srgbClr val="FFFFFF"/>
                  </a:solidFill>
                </a:rPr>
                <a:t>F.</a:t>
              </a:r>
              <a:endParaRPr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20"/>
            <p:cNvSpPr txBox="1"/>
            <p:nvPr/>
          </p:nvSpPr>
          <p:spPr>
            <a:xfrm rot="-2700000">
              <a:off x="2124714" y="2482358"/>
              <a:ext cx="2203628" cy="974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just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dirty="0">
                  <a:solidFill>
                    <a:schemeClr val="dk1"/>
                  </a:solidFill>
                </a:rPr>
                <a:t>Ampliación del liceo bolivariano Andrés Eloy Blanco, parroquia </a:t>
              </a:r>
              <a:r>
                <a:rPr lang="es-VE" sz="1200" dirty="0" smtClean="0">
                  <a:solidFill>
                    <a:schemeClr val="dk1"/>
                  </a:solidFill>
                </a:rPr>
                <a:t>M</a:t>
              </a:r>
              <a:r>
                <a:rPr lang="x-none" sz="1200" dirty="0" smtClean="0">
                  <a:solidFill>
                    <a:schemeClr val="dk1"/>
                  </a:solidFill>
                </a:rPr>
                <a:t>esa </a:t>
              </a:r>
              <a:r>
                <a:rPr lang="es-VE" sz="1200" dirty="0">
                  <a:solidFill>
                    <a:schemeClr val="dk1"/>
                  </a:solidFill>
                </a:rPr>
                <a:t>d</a:t>
              </a:r>
              <a:r>
                <a:rPr lang="x-none" sz="1200" dirty="0" smtClean="0">
                  <a:solidFill>
                    <a:schemeClr val="dk1"/>
                  </a:solidFill>
                </a:rPr>
                <a:t>e </a:t>
              </a:r>
              <a:r>
                <a:rPr lang="es-VE" sz="1200" dirty="0" smtClean="0">
                  <a:solidFill>
                    <a:schemeClr val="dk1"/>
                  </a:solidFill>
                </a:rPr>
                <a:t>L</a:t>
              </a:r>
              <a:r>
                <a:rPr lang="x-none" sz="1200" dirty="0" smtClean="0">
                  <a:solidFill>
                    <a:schemeClr val="dk1"/>
                  </a:solidFill>
                </a:rPr>
                <a:t>as </a:t>
              </a:r>
              <a:r>
                <a:rPr lang="es-VE" sz="1200" dirty="0">
                  <a:solidFill>
                    <a:schemeClr val="dk1"/>
                  </a:solidFill>
                </a:rPr>
                <a:t>P</a:t>
              </a:r>
              <a:r>
                <a:rPr lang="x-none" sz="1200" dirty="0" smtClean="0">
                  <a:solidFill>
                    <a:schemeClr val="dk1"/>
                  </a:solidFill>
                </a:rPr>
                <a:t>almas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3" name="Google Shape;243;p20"/>
          <p:cNvGrpSpPr/>
          <p:nvPr/>
        </p:nvGrpSpPr>
        <p:grpSpPr>
          <a:xfrm>
            <a:off x="2920220" y="2596506"/>
            <a:ext cx="3064695" cy="2843263"/>
            <a:chOff x="3203958" y="1258050"/>
            <a:chExt cx="3064695" cy="2843263"/>
          </a:xfrm>
        </p:grpSpPr>
        <p:sp>
          <p:nvSpPr>
            <p:cNvPr id="244" name="Google Shape;244;p2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2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solidFill>
                    <a:srgbClr val="FFFFFF"/>
                  </a:solidFill>
                </a:rPr>
                <a:t>61.008.867,05 </a:t>
              </a:r>
              <a:r>
                <a:rPr lang="x-none" smtClean="0">
                  <a:solidFill>
                    <a:srgbClr val="FFFFFF"/>
                  </a:solidFill>
                </a:rPr>
                <a:t>Bs</a:t>
              </a:r>
              <a:r>
                <a:rPr lang="es-VE" dirty="0" smtClean="0">
                  <a:solidFill>
                    <a:srgbClr val="FFFFFF"/>
                  </a:solidFill>
                </a:rPr>
                <a:t>F.</a:t>
              </a:r>
              <a:endParaRPr b="1" dirty="0">
                <a:solidFill>
                  <a:srgbClr val="FFFFFF"/>
                </a:solidFill>
              </a:endParaRPr>
            </a:p>
          </p:txBody>
        </p:sp>
        <p:sp>
          <p:nvSpPr>
            <p:cNvPr id="247" name="Google Shape;247;p20"/>
            <p:cNvSpPr txBox="1"/>
            <p:nvPr/>
          </p:nvSpPr>
          <p:spPr>
            <a:xfrm rot="-2700000">
              <a:off x="4039140" y="2480618"/>
              <a:ext cx="2203628" cy="985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just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>
                  <a:solidFill>
                    <a:schemeClr val="dk1"/>
                  </a:solidFill>
                </a:rPr>
                <a:t>Construcción del mercado campesino Ezequiel Zamora en Santa Cruz de Mora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8" name="Google Shape;248;p20"/>
          <p:cNvGrpSpPr/>
          <p:nvPr/>
        </p:nvGrpSpPr>
        <p:grpSpPr>
          <a:xfrm>
            <a:off x="6194427" y="993600"/>
            <a:ext cx="3208998" cy="2987550"/>
            <a:chOff x="5123977" y="1258050"/>
            <a:chExt cx="3208998" cy="2987550"/>
          </a:xfrm>
        </p:grpSpPr>
        <p:sp>
          <p:nvSpPr>
            <p:cNvPr id="249" name="Google Shape;249;p2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1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2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solidFill>
                    <a:srgbClr val="FFFFFF"/>
                  </a:solidFill>
                </a:rPr>
                <a:t>98.973.799,62 </a:t>
              </a:r>
              <a:r>
                <a:rPr lang="x-none" smtClean="0">
                  <a:solidFill>
                    <a:srgbClr val="FFFFFF"/>
                  </a:solidFill>
                </a:rPr>
                <a:t>Bs</a:t>
              </a:r>
              <a:r>
                <a:rPr lang="es-VE" dirty="0" smtClean="0">
                  <a:solidFill>
                    <a:srgbClr val="FFFFFF"/>
                  </a:solidFill>
                </a:rPr>
                <a:t>F.</a:t>
              </a:r>
              <a:endParaRPr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 rot="-2700000">
              <a:off x="6031311" y="2450720"/>
              <a:ext cx="2203628" cy="1190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just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/>
                <a:t>Construcción de electrificación, sector la cascada guayabal, parroquia Santa Cruz de Mora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53" name="Google Shape;2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68" y="3527975"/>
            <a:ext cx="1883775" cy="14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4356" y="1034477"/>
            <a:ext cx="1562025" cy="15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9087" y="3527975"/>
            <a:ext cx="1562025" cy="15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311700" y="1776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Proyectos de inversión</a:t>
            </a:r>
            <a:endParaRPr b="1"/>
          </a:p>
        </p:txBody>
      </p:sp>
      <p:grpSp>
        <p:nvGrpSpPr>
          <p:cNvPr id="261" name="Google Shape;261;p21"/>
          <p:cNvGrpSpPr/>
          <p:nvPr/>
        </p:nvGrpSpPr>
        <p:grpSpPr>
          <a:xfrm>
            <a:off x="65805" y="933252"/>
            <a:ext cx="6202124" cy="965428"/>
            <a:chOff x="710674" y="1323164"/>
            <a:chExt cx="7300911" cy="752770"/>
          </a:xfrm>
        </p:grpSpPr>
        <p:sp>
          <p:nvSpPr>
            <p:cNvPr id="262" name="Google Shape;262;p21"/>
            <p:cNvSpPr txBox="1"/>
            <p:nvPr/>
          </p:nvSpPr>
          <p:spPr>
            <a:xfrm>
              <a:off x="710674" y="1373350"/>
              <a:ext cx="2004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b="1" smtClean="0">
                  <a:solidFill>
                    <a:schemeClr val="dk1"/>
                  </a:solidFill>
                </a:rPr>
                <a:t>30.000.000,00 Bs</a:t>
              </a:r>
              <a:r>
                <a:rPr lang="es-VE" b="1" dirty="0" smtClean="0">
                  <a:solidFill>
                    <a:schemeClr val="dk1"/>
                  </a:solidFill>
                </a:rPr>
                <a:t>F.</a:t>
              </a:r>
              <a:r>
                <a:rPr lang="x-none" sz="4400" smtClean="0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endParaRPr sz="4400" dirty="0">
                <a:solidFill>
                  <a:srgbClr val="08563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 txBox="1"/>
            <p:nvPr/>
          </p:nvSpPr>
          <p:spPr>
            <a:xfrm>
              <a:off x="2914383" y="1344234"/>
              <a:ext cx="4765800" cy="7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lvl="0" indent="0" algn="just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solidFill>
                    <a:srgbClr val="FFFFFF"/>
                  </a:solidFill>
                </a:rPr>
                <a:t>Equipamiento del instituto municipal del deporte y la recreación, para la masificación del sistema deportivo, que está adscrita a la alcaldía. 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5" name="Google Shape;265;p21"/>
          <p:cNvGrpSpPr/>
          <p:nvPr/>
        </p:nvGrpSpPr>
        <p:grpSpPr>
          <a:xfrm>
            <a:off x="2548425" y="2621488"/>
            <a:ext cx="6532403" cy="731700"/>
            <a:chOff x="7" y="2207525"/>
            <a:chExt cx="7650080" cy="731700"/>
          </a:xfrm>
        </p:grpSpPr>
        <p:sp>
          <p:nvSpPr>
            <p:cNvPr id="266" name="Google Shape;266;p21"/>
            <p:cNvSpPr txBox="1"/>
            <p:nvPr/>
          </p:nvSpPr>
          <p:spPr>
            <a:xfrm>
              <a:off x="7" y="2257725"/>
              <a:ext cx="2715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lvl="0" indent="0" algn="just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b="1">
                  <a:solidFill>
                    <a:schemeClr val="dk1"/>
                  </a:solidFill>
                </a:rPr>
                <a:t>40.000.000,00 </a:t>
              </a:r>
              <a:r>
                <a:rPr lang="x-none" b="1" smtClean="0">
                  <a:solidFill>
                    <a:schemeClr val="dk1"/>
                  </a:solidFill>
                </a:rPr>
                <a:t>Bs</a:t>
              </a:r>
              <a:r>
                <a:rPr lang="es-VE" b="1" dirty="0" smtClean="0">
                  <a:solidFill>
                    <a:schemeClr val="dk1"/>
                  </a:solidFill>
                </a:rPr>
                <a:t>F</a:t>
              </a:r>
              <a:r>
                <a:rPr lang="x-none" b="1" smtClean="0">
                  <a:solidFill>
                    <a:schemeClr val="dk1"/>
                  </a:solidFill>
                </a:rPr>
                <a:t>.</a:t>
              </a:r>
              <a:endParaRPr b="1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1"/>
            <p:cNvSpPr txBox="1"/>
            <p:nvPr/>
          </p:nvSpPr>
          <p:spPr>
            <a:xfrm>
              <a:off x="2914375" y="2257739"/>
              <a:ext cx="43731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lvl="0" indent="0" algn="just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dirty="0">
                  <a:solidFill>
                    <a:srgbClr val="FFFFFF"/>
                  </a:solidFill>
                </a:rPr>
                <a:t>Construcción de Pavimentos Rígido, Sector las canales, parroquia Mesa de </a:t>
              </a:r>
              <a:r>
                <a:rPr lang="es-VE" dirty="0" smtClean="0">
                  <a:solidFill>
                    <a:srgbClr val="FFFFFF"/>
                  </a:solidFill>
                </a:rPr>
                <a:t>L</a:t>
              </a:r>
              <a:r>
                <a:rPr lang="x-none" dirty="0" smtClean="0">
                  <a:solidFill>
                    <a:srgbClr val="FFFFFF"/>
                  </a:solidFill>
                </a:rPr>
                <a:t>as </a:t>
              </a:r>
              <a:r>
                <a:rPr lang="x-none" dirty="0">
                  <a:solidFill>
                    <a:srgbClr val="FFFFFF"/>
                  </a:solidFill>
                </a:rPr>
                <a:t>Palmas.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p21"/>
          <p:cNvGrpSpPr/>
          <p:nvPr/>
        </p:nvGrpSpPr>
        <p:grpSpPr>
          <a:xfrm>
            <a:off x="-64452" y="4103347"/>
            <a:ext cx="6061852" cy="968478"/>
            <a:chOff x="627476" y="3088625"/>
            <a:chExt cx="6659912" cy="731700"/>
          </a:xfrm>
        </p:grpSpPr>
        <p:sp>
          <p:nvSpPr>
            <p:cNvPr id="270" name="Google Shape;270;p21"/>
            <p:cNvSpPr txBox="1"/>
            <p:nvPr/>
          </p:nvSpPr>
          <p:spPr>
            <a:xfrm>
              <a:off x="627476" y="3138825"/>
              <a:ext cx="21621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lvl="0" indent="0" algn="just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b="1">
                  <a:solidFill>
                    <a:schemeClr val="dk1"/>
                  </a:solidFill>
                </a:rPr>
                <a:t>100.000.000,00 </a:t>
              </a:r>
              <a:r>
                <a:rPr lang="x-none" b="1" smtClean="0">
                  <a:solidFill>
                    <a:schemeClr val="dk1"/>
                  </a:solidFill>
                </a:rPr>
                <a:t>Bs</a:t>
              </a:r>
              <a:r>
                <a:rPr lang="es-VE" b="1" dirty="0" smtClean="0">
                  <a:solidFill>
                    <a:schemeClr val="dk1"/>
                  </a:solidFill>
                </a:rPr>
                <a:t>F</a:t>
              </a:r>
              <a:r>
                <a:rPr lang="x-none" b="1" smtClean="0">
                  <a:solidFill>
                    <a:schemeClr val="dk1"/>
                  </a:solidFill>
                </a:rPr>
                <a:t>.</a:t>
              </a:r>
              <a:endParaRPr b="1" dirty="0">
                <a:solidFill>
                  <a:srgbClr val="0B7743"/>
                </a:solidFill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1"/>
            <p:cNvSpPr txBox="1"/>
            <p:nvPr/>
          </p:nvSpPr>
          <p:spPr>
            <a:xfrm>
              <a:off x="2914394" y="3238976"/>
              <a:ext cx="3849900" cy="4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lvl="0" indent="0" algn="just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>
                  <a:solidFill>
                    <a:srgbClr val="FFFFFF"/>
                  </a:solidFill>
                </a:rPr>
                <a:t>Acondicionamiento de espacios físicos para habilitar un ambulatorio en el sector la argentina, parroquia Santa Cruz de Mora.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73" name="Google Shape;2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375" y="837075"/>
            <a:ext cx="1521852" cy="152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40088"/>
            <a:ext cx="1521850" cy="15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3375" y="3549975"/>
            <a:ext cx="1521850" cy="15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311700" y="332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/>
              <a:t>Contactanos</a:t>
            </a:r>
            <a:endParaRPr b="1"/>
          </a:p>
        </p:txBody>
      </p:sp>
      <p:grpSp>
        <p:nvGrpSpPr>
          <p:cNvPr id="293" name="Google Shape;293;p23"/>
          <p:cNvGrpSpPr/>
          <p:nvPr/>
        </p:nvGrpSpPr>
        <p:grpSpPr>
          <a:xfrm rot="5400000">
            <a:off x="5684022" y="1396968"/>
            <a:ext cx="2553211" cy="3319745"/>
            <a:chOff x="4572084" y="1597469"/>
            <a:chExt cx="1827900" cy="2399700"/>
          </a:xfrm>
        </p:grpSpPr>
        <p:sp>
          <p:nvSpPr>
            <p:cNvPr id="294" name="Google Shape;294;p23"/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 rot="10800000" flipH="1">
              <a:off x="4662018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 txBox="1"/>
            <p:nvPr/>
          </p:nvSpPr>
          <p:spPr>
            <a:xfrm rot="-5400000">
              <a:off x="4666629" y="1768673"/>
              <a:ext cx="16386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x-none" sz="2400">
                  <a:solidFill>
                    <a:srgbClr val="FFFFFF"/>
                  </a:solidFill>
                </a:rPr>
                <a:t>http://antoniopintosalinas-merida.gob.ve</a:t>
              </a:r>
              <a:endParaRPr sz="2400">
                <a:solidFill>
                  <a:srgbClr val="FFFFFF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id="297" name="Google Shape;2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562" y="1612577"/>
            <a:ext cx="3319725" cy="25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1470"/>
            <a:ext cx="8520600" cy="841800"/>
          </a:xfrm>
        </p:spPr>
        <p:txBody>
          <a:bodyPr/>
          <a:lstStyle/>
          <a:p>
            <a:r>
              <a:rPr lang="es-VE" b="1" dirty="0" smtClean="0"/>
              <a:t>Acerca del Municipio</a:t>
            </a:r>
            <a:endParaRPr lang="es-VE" b="1" dirty="0"/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827584" y="987574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3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5"/>
          <p:cNvGrpSpPr/>
          <p:nvPr/>
        </p:nvGrpSpPr>
        <p:grpSpPr>
          <a:xfrm>
            <a:off x="219339" y="2229713"/>
            <a:ext cx="2218522" cy="2787252"/>
            <a:chOff x="2744034" y="1146343"/>
            <a:chExt cx="1827900" cy="2399700"/>
          </a:xfrm>
        </p:grpSpPr>
        <p:sp>
          <p:nvSpPr>
            <p:cNvPr id="101" name="Google Shape;101;p15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2966450" y="18909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>
                  <a:solidFill>
                    <a:srgbClr val="FFFFFF"/>
                  </a:solidFill>
                </a:rPr>
                <a:t>El presupuesto municipal es un instrumento estratégico de planificación, administración y de gobierno local, que exige captar y asignar recursos.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262" y="3118289"/>
            <a:ext cx="31146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00" y="349481"/>
            <a:ext cx="2439235" cy="1880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5"/>
          <p:cNvGrpSpPr/>
          <p:nvPr/>
        </p:nvGrpSpPr>
        <p:grpSpPr>
          <a:xfrm>
            <a:off x="6479362" y="2293055"/>
            <a:ext cx="2439150" cy="2787252"/>
            <a:chOff x="2744034" y="1146343"/>
            <a:chExt cx="1827900" cy="2399700"/>
          </a:xfrm>
        </p:grpSpPr>
        <p:sp>
          <p:nvSpPr>
            <p:cNvPr id="107" name="Google Shape;107;p15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2885231" y="1702516"/>
              <a:ext cx="1556100" cy="1711800"/>
            </a:xfrm>
            <a:prstGeom prst="rect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>
                  <a:solidFill>
                    <a:srgbClr val="FFFFFF"/>
                  </a:solidFill>
                </a:rPr>
                <a:t>Busca impulsar la participación ciudadana que permita el buen desenvolvimiento de las funciones y el seguimiento a las obras que se establecen para el año 2018.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0" name="Google Shape;110;p15"/>
          <p:cNvGrpSpPr/>
          <p:nvPr/>
        </p:nvGrpSpPr>
        <p:grpSpPr>
          <a:xfrm>
            <a:off x="3349346" y="127259"/>
            <a:ext cx="2218522" cy="2852043"/>
            <a:chOff x="4572084" y="1597469"/>
            <a:chExt cx="1827900" cy="2399700"/>
          </a:xfrm>
        </p:grpSpPr>
        <p:sp>
          <p:nvSpPr>
            <p:cNvPr id="111" name="Google Shape;111;p15"/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4654603" y="1654875"/>
              <a:ext cx="1663500" cy="1764754"/>
            </a:xfrm>
            <a:prstGeom prst="rect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>
                  <a:solidFill>
                    <a:srgbClr val="FFFFFF"/>
                  </a:solidFill>
                </a:rPr>
                <a:t>El presupuesto ciudadano municipal tiene como objetivo garantizarles a los ciudadanos el derecho del acceso a la información sobre la administración de los recursos públicos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3" name="Google Shape;1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4871" y="127256"/>
            <a:ext cx="1848114" cy="198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1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6"/>
          <p:cNvGrpSpPr/>
          <p:nvPr/>
        </p:nvGrpSpPr>
        <p:grpSpPr>
          <a:xfrm>
            <a:off x="1767067" y="831748"/>
            <a:ext cx="5158747" cy="3686407"/>
            <a:chOff x="2820225" y="891450"/>
            <a:chExt cx="3175200" cy="3175200"/>
          </a:xfrm>
        </p:grpSpPr>
        <p:sp>
          <p:nvSpPr>
            <p:cNvPr id="119" name="Google Shape;119;p16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 rot="-8888920">
              <a:off x="3300681" y="1033593"/>
              <a:ext cx="484919" cy="432079"/>
            </a:xfrm>
            <a:prstGeom prst="rtTriangle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356285" y="3301631"/>
            <a:ext cx="2257049" cy="1444494"/>
            <a:chOff x="5130375" y="2422675"/>
            <a:chExt cx="1332300" cy="914700"/>
          </a:xfrm>
        </p:grpSpPr>
        <p:sp>
          <p:nvSpPr>
            <p:cNvPr id="122" name="Google Shape;122;p16"/>
            <p:cNvSpPr/>
            <p:nvPr/>
          </p:nvSpPr>
          <p:spPr>
            <a:xfrm>
              <a:off x="5130375" y="2707675"/>
              <a:ext cx="1332300" cy="629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 sz="1200">
                  <a:solidFill>
                    <a:srgbClr val="FFFFFF"/>
                  </a:solidFill>
                </a:rPr>
                <a:t>Informes de ejecución trimestrales.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 sz="1200">
                  <a:solidFill>
                    <a:srgbClr val="FFFFFF"/>
                  </a:solidFill>
                </a:rPr>
                <a:t>Ejecución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5670799" y="3336435"/>
            <a:ext cx="2222276" cy="1374886"/>
            <a:chOff x="3798075" y="709250"/>
            <a:chExt cx="1332300" cy="914700"/>
          </a:xfrm>
        </p:grpSpPr>
        <p:sp>
          <p:nvSpPr>
            <p:cNvPr id="125" name="Google Shape;125;p16"/>
            <p:cNvSpPr/>
            <p:nvPr/>
          </p:nvSpPr>
          <p:spPr>
            <a:xfrm>
              <a:off x="3798075" y="994250"/>
              <a:ext cx="1332300" cy="629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 sz="1200">
                  <a:solidFill>
                    <a:srgbClr val="FFFFFF"/>
                  </a:solidFill>
                </a:rPr>
                <a:t>Discusión en concejo municipal de la ordenanza de presupuesto.</a:t>
              </a:r>
              <a:endParaRPr sz="120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798075" y="709250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 sz="1200">
                  <a:solidFill>
                    <a:srgbClr val="FFFFFF"/>
                  </a:solidFill>
                </a:rPr>
                <a:t>Discusión y sanción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5670810" y="831741"/>
            <a:ext cx="2222276" cy="1452178"/>
            <a:chOff x="2465775" y="2422675"/>
            <a:chExt cx="1332300" cy="914700"/>
          </a:xfrm>
        </p:grpSpPr>
        <p:sp>
          <p:nvSpPr>
            <p:cNvPr id="128" name="Google Shape;128;p16"/>
            <p:cNvSpPr/>
            <p:nvPr/>
          </p:nvSpPr>
          <p:spPr>
            <a:xfrm>
              <a:off x="2465775" y="2707675"/>
              <a:ext cx="1332300" cy="629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 sz="1200" dirty="0">
                  <a:solidFill>
                    <a:srgbClr val="FFFFFF"/>
                  </a:solidFill>
                </a:rPr>
                <a:t>Propuesta del ejecutivo, propuesta de los institutos autónomos y programas operativos anuales.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4657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 sz="1200">
                  <a:solidFill>
                    <a:srgbClr val="FFFFFF"/>
                  </a:solidFill>
                </a:rPr>
                <a:t>Formulación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356285" y="732756"/>
            <a:ext cx="2257049" cy="1444494"/>
            <a:chOff x="5130375" y="2422675"/>
            <a:chExt cx="1332300" cy="914700"/>
          </a:xfrm>
        </p:grpSpPr>
        <p:sp>
          <p:nvSpPr>
            <p:cNvPr id="131" name="Google Shape;131;p16"/>
            <p:cNvSpPr/>
            <p:nvPr/>
          </p:nvSpPr>
          <p:spPr>
            <a:xfrm>
              <a:off x="5130375" y="2707675"/>
              <a:ext cx="1332300" cy="6297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>
                  <a:solidFill>
                    <a:srgbClr val="FFFFFF"/>
                  </a:solidFill>
                </a:rPr>
                <a:t>Informes de auditoría e informes de ejecución anual; participación ciudadana; Concejo municipal.</a:t>
              </a:r>
              <a:endParaRPr sz="1200" dirty="0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5130375" y="2422675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7916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x-none" sz="1200">
                  <a:solidFill>
                    <a:srgbClr val="FFFFFF"/>
                  </a:solidFill>
                </a:rPr>
                <a:t>Control y evaluación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950" y="1554676"/>
            <a:ext cx="2762588" cy="2034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626950" y="115150"/>
            <a:ext cx="40047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/>
              <a:t>Ciclo presupuestario:</a:t>
            </a:r>
            <a:endParaRPr sz="2400" b="1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12" y="2112153"/>
            <a:ext cx="1314450" cy="190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187" y="4541658"/>
            <a:ext cx="2095500" cy="1428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1" y="4518156"/>
            <a:ext cx="22256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6" y="1999894"/>
            <a:ext cx="17145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>
            <a:spLocks noGrp="1"/>
          </p:cNvSpPr>
          <p:nvPr>
            <p:ph type="title"/>
          </p:nvPr>
        </p:nvSpPr>
        <p:spPr>
          <a:xfrm>
            <a:off x="323528" y="-23451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x-none" b="1"/>
              <a:t>Comparación de presupuestos</a:t>
            </a:r>
            <a:endParaRPr dirty="0"/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1475656" y="10538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9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>
            <a:spLocks noGrp="1"/>
          </p:cNvSpPr>
          <p:nvPr>
            <p:ph type="title"/>
          </p:nvPr>
        </p:nvSpPr>
        <p:spPr>
          <a:xfrm>
            <a:off x="323528" y="-23451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x-none" b="1"/>
              <a:t>Comparación de presupuestos</a:t>
            </a:r>
            <a:endParaRPr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99005524"/>
              </p:ext>
            </p:extLst>
          </p:nvPr>
        </p:nvGraphicFramePr>
        <p:xfrm>
          <a:off x="1475656" y="1053863"/>
          <a:ext cx="6096000" cy="173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11560" y="2774945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dirty="0" smtClean="0"/>
              <a:t>Tasa Real De </a:t>
            </a:r>
            <a:r>
              <a:rPr lang="es-VE" dirty="0"/>
              <a:t>C</a:t>
            </a:r>
            <a:r>
              <a:rPr lang="es-VE" dirty="0" smtClean="0"/>
              <a:t>recimiento= -94,09%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dirty="0" smtClean="0"/>
              <a:t>Reflejando una Inflación a Octubre de 2018 de 833.997% (Según </a:t>
            </a:r>
            <a:r>
              <a:rPr lang="es-VE" dirty="0"/>
              <a:t>l</a:t>
            </a:r>
            <a:r>
              <a:rPr lang="es-VE" dirty="0" smtClean="0"/>
              <a:t>a </a:t>
            </a:r>
            <a:r>
              <a:rPr lang="es-VE" dirty="0"/>
              <a:t>Comisión de Finanzas del </a:t>
            </a:r>
            <a:r>
              <a:rPr lang="es-VE" dirty="0" smtClean="0"/>
              <a:t>Parlamento).</a:t>
            </a:r>
          </a:p>
          <a:p>
            <a:endParaRPr lang="es-VE" dirty="0" smtClean="0"/>
          </a:p>
          <a:p>
            <a:r>
              <a:rPr lang="es-VE" dirty="0"/>
              <a:t>La tasa de crecimiento real de una variable representa el crecimiento porcentual de esa variable una vez descontado el efecto de la inflación.</a:t>
            </a:r>
          </a:p>
          <a:p>
            <a:endParaRPr lang="es-VE" dirty="0" smtClean="0"/>
          </a:p>
          <a:p>
            <a:r>
              <a:rPr lang="es-VE" dirty="0" smtClean="0"/>
              <a:t>- Al ser negativa la tasa nos refleja un decrecimiento en términos reales presupuestados.</a:t>
            </a:r>
          </a:p>
          <a:p>
            <a:endParaRPr lang="es-VE" dirty="0" smtClean="0"/>
          </a:p>
          <a:p>
            <a:endParaRPr lang="es-VE" dirty="0"/>
          </a:p>
          <a:p>
            <a:r>
              <a:rPr lang="es-VE" dirty="0" smtClean="0"/>
              <a:t> </a:t>
            </a:r>
            <a:endParaRPr lang="es-VE" dirty="0"/>
          </a:p>
        </p:txBody>
      </p:sp>
      <p:pic>
        <p:nvPicPr>
          <p:cNvPr id="1030" name="Picture 6" descr="Resultado de imagen para cris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21547"/>
            <a:ext cx="2363790" cy="16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arriba 9"/>
          <p:cNvSpPr/>
          <p:nvPr/>
        </p:nvSpPr>
        <p:spPr>
          <a:xfrm rot="10800000">
            <a:off x="3923928" y="2834208"/>
            <a:ext cx="360040" cy="216024"/>
          </a:xfrm>
          <a:prstGeom prst="upArrow">
            <a:avLst/>
          </a:prstGeom>
          <a:solidFill>
            <a:srgbClr val="961B1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4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20" y="627534"/>
            <a:ext cx="8496944" cy="648072"/>
          </a:xfrm>
        </p:spPr>
        <p:txBody>
          <a:bodyPr/>
          <a:lstStyle/>
          <a:p>
            <a:r>
              <a:rPr lang="es-VE" dirty="0"/>
              <a:t>Capacidad de financiamiento del municipio </a:t>
            </a:r>
            <a:br>
              <a:rPr lang="es-VE" dirty="0"/>
            </a:br>
            <a:endParaRPr lang="es-VE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634986309"/>
              </p:ext>
            </p:extLst>
          </p:nvPr>
        </p:nvGraphicFramePr>
        <p:xfrm>
          <a:off x="1259632" y="9875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31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260100" y="1389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/>
              <a:t>Ingresos </a:t>
            </a:r>
            <a:r>
              <a:rPr lang="es-VE" b="1" dirty="0" smtClean="0"/>
              <a:t>por transferencias intergubernamentales</a:t>
            </a:r>
            <a:endParaRPr b="1"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3118037" y="3214833"/>
            <a:ext cx="1812593" cy="169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highlight>
                <a:schemeClr val="dk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1600"/>
              </a:spcAft>
              <a:buNone/>
            </a:pP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4" name="Google Shape;164;p18"/>
          <p:cNvGrpSpPr/>
          <p:nvPr/>
        </p:nvGrpSpPr>
        <p:grpSpPr>
          <a:xfrm>
            <a:off x="4513738" y="1265934"/>
            <a:ext cx="4266962" cy="2327870"/>
            <a:chOff x="4526674" y="1340103"/>
            <a:chExt cx="4266962" cy="2246546"/>
          </a:xfrm>
        </p:grpSpPr>
        <p:sp>
          <p:nvSpPr>
            <p:cNvPr id="165" name="Google Shape;165;p18"/>
            <p:cNvSpPr/>
            <p:nvPr/>
          </p:nvSpPr>
          <p:spPr>
            <a:xfrm>
              <a:off x="4849302" y="3097170"/>
              <a:ext cx="1958400" cy="133500"/>
            </a:xfrm>
            <a:prstGeom prst="rect">
              <a:avLst/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8"/>
            <p:cNvGrpSpPr/>
            <p:nvPr/>
          </p:nvGrpSpPr>
          <p:grpSpPr>
            <a:xfrm>
              <a:off x="4526674" y="1340103"/>
              <a:ext cx="4266962" cy="2246546"/>
              <a:chOff x="4526674" y="1340103"/>
              <a:chExt cx="4266962" cy="2246546"/>
            </a:xfrm>
          </p:grpSpPr>
          <p:grpSp>
            <p:nvGrpSpPr>
              <p:cNvPr id="167" name="Google Shape;167;p18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68" name="Google Shape;168;p1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9" name="Google Shape;169;p1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0" name="Google Shape;170;p18"/>
              <p:cNvSpPr txBox="1"/>
              <p:nvPr/>
            </p:nvSpPr>
            <p:spPr>
              <a:xfrm>
                <a:off x="4526674" y="3215249"/>
                <a:ext cx="799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just" rtl="0">
                  <a:lnSpc>
                    <a:spcPct val="107916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x-none" sz="1200" b="1" dirty="0">
                    <a:solidFill>
                      <a:schemeClr val="dk1"/>
                    </a:solidFill>
                  </a:rPr>
                  <a:t>45,12%</a:t>
                </a:r>
                <a:endParaRPr sz="1200"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1" name="Google Shape;171;p18"/>
              <p:cNvSpPr txBox="1"/>
              <p:nvPr/>
            </p:nvSpPr>
            <p:spPr>
              <a:xfrm>
                <a:off x="4569437" y="1340103"/>
                <a:ext cx="4224199" cy="94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>
                  <a:lnSpc>
                    <a:spcPct val="107916"/>
                  </a:lnSpc>
                  <a:spcAft>
                    <a:spcPts val="800"/>
                  </a:spcAft>
                  <a:buClr>
                    <a:schemeClr val="dk1"/>
                  </a:buClr>
                  <a:buSzPts val="1100"/>
                </a:pPr>
                <a:r>
                  <a:rPr lang="x-none" dirty="0">
                    <a:solidFill>
                      <a:schemeClr val="dk1"/>
                    </a:solidFill>
                  </a:rPr>
                  <a:t>Aporte por el Fondo de Compensaciones Interterritorial (FCI) con 1.317.168.191,56 </a:t>
                </a:r>
                <a:r>
                  <a:rPr lang="x-none" dirty="0" smtClean="0">
                    <a:solidFill>
                      <a:schemeClr val="dk1"/>
                    </a:solidFill>
                  </a:rPr>
                  <a:t>Bs</a:t>
                </a:r>
                <a:r>
                  <a:rPr lang="es-VE" dirty="0" smtClean="0">
                    <a:solidFill>
                      <a:schemeClr val="dk1"/>
                    </a:solidFill>
                  </a:rPr>
                  <a:t>F</a:t>
                </a:r>
                <a:r>
                  <a:rPr lang="x-none" dirty="0" smtClean="0">
                    <a:solidFill>
                      <a:schemeClr val="dk1"/>
                    </a:solidFill>
                  </a:rPr>
                  <a:t>.</a:t>
                </a:r>
                <a:r>
                  <a:rPr lang="es-VE" dirty="0">
                    <a:solidFill>
                      <a:schemeClr val="dk1"/>
                    </a:solidFill>
                  </a:rPr>
                  <a:t> corresponde a los ingresos aprobados por consejo federal de gobierno destinados a financiar inversiones públicas que promuevan un desarrollo equilibrado entre municipios.</a:t>
                </a:r>
                <a:endParaRPr sz="800"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0" name="Google Shape;180;p18"/>
          <p:cNvGrpSpPr/>
          <p:nvPr/>
        </p:nvGrpSpPr>
        <p:grpSpPr>
          <a:xfrm>
            <a:off x="463122" y="1912457"/>
            <a:ext cx="2414928" cy="1681349"/>
            <a:chOff x="476072" y="1905325"/>
            <a:chExt cx="2414928" cy="1681349"/>
          </a:xfrm>
        </p:grpSpPr>
        <p:sp>
          <p:nvSpPr>
            <p:cNvPr id="181" name="Google Shape;181;p1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8"/>
            <p:cNvGrpSpPr/>
            <p:nvPr/>
          </p:nvGrpSpPr>
          <p:grpSpPr>
            <a:xfrm>
              <a:off x="476072" y="1905325"/>
              <a:ext cx="2253600" cy="1681349"/>
              <a:chOff x="476072" y="1905325"/>
              <a:chExt cx="2253600" cy="1681349"/>
            </a:xfrm>
          </p:grpSpPr>
          <p:sp>
            <p:nvSpPr>
              <p:cNvPr id="183" name="Google Shape;183;p18"/>
              <p:cNvSpPr txBox="1"/>
              <p:nvPr/>
            </p:nvSpPr>
            <p:spPr>
              <a:xfrm>
                <a:off x="825475" y="3215274"/>
                <a:ext cx="8133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just" rtl="0">
                  <a:lnSpc>
                    <a:spcPct val="107916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x-none" sz="1200" b="1"/>
                  <a:t>100%</a:t>
                </a:r>
                <a:endParaRPr sz="1200" b="1"/>
              </a:p>
            </p:txBody>
          </p:sp>
          <p:grpSp>
            <p:nvGrpSpPr>
              <p:cNvPr id="184" name="Google Shape;184;p18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85" name="Google Shape;185;p1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86" name="Google Shape;186;p1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7" name="Google Shape;187;p18"/>
              <p:cNvSpPr txBox="1"/>
              <p:nvPr/>
            </p:nvSpPr>
            <p:spPr>
              <a:xfrm>
                <a:off x="476072" y="1905325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>
                  <a:lnSpc>
                    <a:spcPct val="107916"/>
                  </a:lnSpc>
                  <a:buClr>
                    <a:schemeClr val="dk1"/>
                  </a:buClr>
                  <a:buSzPts val="1100"/>
                </a:pPr>
                <a:r>
                  <a:rPr lang="x-none" dirty="0">
                    <a:solidFill>
                      <a:schemeClr val="dk1"/>
                    </a:solidFill>
                  </a:rPr>
                  <a:t>Se estima </a:t>
                </a:r>
                <a:r>
                  <a:rPr lang="es-VE" dirty="0" smtClean="0">
                    <a:solidFill>
                      <a:schemeClr val="dk1"/>
                    </a:solidFill>
                  </a:rPr>
                  <a:t>los aportes al municipio</a:t>
                </a:r>
                <a:r>
                  <a:rPr lang="x-none" dirty="0" smtClean="0">
                    <a:solidFill>
                      <a:schemeClr val="dk1"/>
                    </a:solidFill>
                  </a:rPr>
                  <a:t>: </a:t>
                </a:r>
                <a:r>
                  <a:rPr lang="es-VE" dirty="0" smtClean="0"/>
                  <a:t>2.919.018.309,56 BsF</a:t>
                </a:r>
                <a:endParaRPr sz="800"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8" name="Google Shape;188;p18"/>
          <p:cNvGrpSpPr/>
          <p:nvPr/>
        </p:nvGrpSpPr>
        <p:grpSpPr>
          <a:xfrm>
            <a:off x="2512649" y="2709723"/>
            <a:ext cx="2501355" cy="1735654"/>
            <a:chOff x="2525595" y="2702596"/>
            <a:chExt cx="2501355" cy="1735654"/>
          </a:xfrm>
        </p:grpSpPr>
        <p:sp>
          <p:nvSpPr>
            <p:cNvPr id="189" name="Google Shape;189;p1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18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191" name="Google Shape;191;p18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just" rtl="0">
                  <a:lnSpc>
                    <a:spcPct val="107916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VE" sz="1200" b="1" dirty="0" smtClean="0">
                    <a:latin typeface="Roboto"/>
                    <a:ea typeface="Roboto"/>
                    <a:cs typeface="Roboto"/>
                    <a:sym typeface="Roboto"/>
                  </a:rPr>
                  <a:t>54,88%</a:t>
                </a:r>
                <a:endParaRPr sz="1200"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92" name="Google Shape;192;p18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93" name="Google Shape;193;p1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94" name="Google Shape;194;p1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5" name="Google Shape;195;p18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>
                  <a:spcAft>
                    <a:spcPts val="1600"/>
                  </a:spcAft>
                </a:pPr>
                <a:r>
                  <a:rPr lang="x-none">
                    <a:solidFill>
                      <a:schemeClr val="dk1"/>
                    </a:solidFill>
                  </a:rPr>
                  <a:t>El Situado Municipal con 1.601.850.118,56 Bs</a:t>
                </a:r>
                <a:r>
                  <a:rPr lang="es-VE" dirty="0">
                    <a:solidFill>
                      <a:schemeClr val="dk1"/>
                    </a:solidFill>
                  </a:rPr>
                  <a:t>F</a:t>
                </a:r>
                <a:r>
                  <a:rPr lang="x-none">
                    <a:solidFill>
                      <a:schemeClr val="dk1"/>
                    </a:solidFill>
                  </a:rPr>
                  <a:t>. El situado Constitucional es el ingreso que le corresponde a los municipios en cada ejercicio fiscal</a:t>
                </a:r>
                <a:endParaRPr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197" name="Google Shape;1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25" y="3593802"/>
            <a:ext cx="1260576" cy="10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1001" y="1329866"/>
            <a:ext cx="1260576" cy="10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2144" y="2580182"/>
            <a:ext cx="1260576" cy="8781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095597" y="3458365"/>
            <a:ext cx="4054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Comprende</a:t>
            </a:r>
            <a:r>
              <a:rPr lang="es-VE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dirty="0" smtClean="0"/>
              <a:t>Una </a:t>
            </a:r>
            <a:r>
              <a:rPr lang="es-VE" dirty="0"/>
              <a:t>cantidad no menor al 20% correspondiente al respectivo estado en presupuesto de los ingresos ordinarios del fisco nacional.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VE" dirty="0" smtClean="0"/>
              <a:t>Una </a:t>
            </a:r>
            <a:r>
              <a:rPr lang="es-VE" dirty="0"/>
              <a:t>participación no menor al 20% de los demás ingresos ordinarios del mismo.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131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520600" cy="841800"/>
          </a:xfrm>
        </p:spPr>
        <p:txBody>
          <a:bodyPr/>
          <a:lstStyle/>
          <a:p>
            <a:r>
              <a:rPr lang="es-VE" b="1" dirty="0" smtClean="0"/>
              <a:t>Distribución de los ingresos propios</a:t>
            </a:r>
            <a:endParaRPr lang="es-VE" b="1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883611033"/>
              </p:ext>
            </p:extLst>
          </p:nvPr>
        </p:nvGraphicFramePr>
        <p:xfrm>
          <a:off x="1403648" y="84355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7394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TM01859861[[fn=Feria comercial]]</Template>
  <TotalTime>370</TotalTime>
  <Words>766</Words>
  <Application>Microsoft Macintosh PowerPoint</Application>
  <PresentationFormat>Presentación en pantalla (16:9)</PresentationFormat>
  <Paragraphs>78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Roboto Medium</vt:lpstr>
      <vt:lpstr>Wingdings</vt:lpstr>
      <vt:lpstr>Arial</vt:lpstr>
      <vt:lpstr>Roboto</vt:lpstr>
      <vt:lpstr>Simple Light</vt:lpstr>
      <vt:lpstr>Luis Rincón V-24.350.439 Luis Pérez V-23.719.046 Carlos Torrealba V-</vt:lpstr>
      <vt:lpstr>Acerca del Municipio</vt:lpstr>
      <vt:lpstr>Presentación de PowerPoint</vt:lpstr>
      <vt:lpstr>Presentación de PowerPoint</vt:lpstr>
      <vt:lpstr>Comparación de presupuestos</vt:lpstr>
      <vt:lpstr>Comparación de presupuestos</vt:lpstr>
      <vt:lpstr>Capacidad de financiamiento del municipio  </vt:lpstr>
      <vt:lpstr>Ingresos por transferencias intergubernamentales</vt:lpstr>
      <vt:lpstr>Distribución de los ingresos propios</vt:lpstr>
      <vt:lpstr>La inversión del Municipio</vt:lpstr>
      <vt:lpstr>Gastos del Municipio</vt:lpstr>
      <vt:lpstr>Presentación de PowerPoint</vt:lpstr>
      <vt:lpstr>Presentación de PowerPoint</vt:lpstr>
      <vt:lpstr>Proyectos de inversión</vt:lpstr>
      <vt:lpstr>Proyectos de inversión</vt:lpstr>
      <vt:lpstr>Contactanos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Rincón V- Luis Pérez V-23.719.046 Carlos Torrealba V-</dc:title>
  <dc:creator>Luis Fernando</dc:creator>
  <cp:lastModifiedBy>Usuario de Microsoft Office</cp:lastModifiedBy>
  <cp:revision>51</cp:revision>
  <dcterms:modified xsi:type="dcterms:W3CDTF">2019-01-09T02:11:35Z</dcterms:modified>
</cp:coreProperties>
</file>